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71" r:id="rId3"/>
    <p:sldId id="272" r:id="rId4"/>
    <p:sldId id="263" r:id="rId5"/>
    <p:sldId id="261" r:id="rId6"/>
    <p:sldId id="269" r:id="rId7"/>
    <p:sldId id="267" r:id="rId8"/>
    <p:sldId id="265" r:id="rId9"/>
    <p:sldId id="266" r:id="rId10"/>
    <p:sldId id="268" r:id="rId11"/>
    <p:sldId id="270" r:id="rId12"/>
    <p:sldId id="273" r:id="rId13"/>
    <p:sldId id="258" r:id="rId14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99">
          <p15:clr>
            <a:srgbClr val="A4A3A4"/>
          </p15:clr>
        </p15:guide>
        <p15:guide id="3" orient="horz" pos="73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pos="2880">
          <p15:clr>
            <a:srgbClr val="A4A3A4"/>
          </p15:clr>
        </p15:guide>
        <p15:guide id="6" pos="204">
          <p15:clr>
            <a:srgbClr val="A4A3A4"/>
          </p15:clr>
        </p15:guide>
        <p15:guide id="7" pos="5420">
          <p15:clr>
            <a:srgbClr val="A4A3A4"/>
          </p15:clr>
        </p15:guide>
        <p15:guide id="8" pos="612">
          <p15:clr>
            <a:srgbClr val="A4A3A4"/>
          </p15:clr>
        </p15:guide>
        <p15:guide id="9" pos="51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8DC"/>
    <a:srgbClr val="006C4E"/>
    <a:srgbClr val="FCB133"/>
    <a:srgbClr val="FCB134"/>
    <a:srgbClr val="C5DDCB"/>
    <a:srgbClr val="609B63"/>
    <a:srgbClr val="B4CC83"/>
    <a:srgbClr val="F5C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3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orient="horz" pos="799"/>
        <p:guide orient="horz" pos="73"/>
        <p:guide orient="horz" pos="3974"/>
        <p:guide pos="2880"/>
        <p:guide pos="204"/>
        <p:guide pos="5420"/>
        <p:guide pos="612"/>
        <p:guide pos="51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khmelev\Desktop\&#1056;&#1072;&#1073;&#1086;&#1095;&#1072;&#1103;\&#1057;&#1087;&#1077;&#1094;&#1079;&#1072;&#1076;&#1072;&#1085;&#1080;&#1103;\&#1044;&#1083;&#1103;%20&#1040;&#1083;&#1077;&#1082;&#1089;&#1077;&#1103;\&#1055;&#1088;&#1077;&#1079;&#1077;&#1085;&#1090;&#1072;&#1094;&#1080;&#1103;%20&#1076;&#1083;&#1103;%20&#1054;&#1050;&#1057;\&#1057;&#1050;%20&#1041;&#1083;&#1072;&#1075;&#1086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основных 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показателей</a:t>
            </a:r>
            <a:endParaRPr lang="ru-RU" sz="11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Чистая прибыль</c:v>
          </c:tx>
          <c:spPr>
            <a:pattFill prst="dkUpDiag">
              <a:fgClr>
                <a:srgbClr val="00B050"/>
              </a:fgClr>
              <a:bgClr>
                <a:schemeClr val="bg1"/>
              </a:bgClr>
            </a:pattFill>
            <a:ln w="25400">
              <a:solidFill>
                <a:srgbClr val="00B050"/>
              </a:solidFill>
            </a:ln>
            <a:effectLst/>
          </c:spPr>
          <c:invertIfNegative val="0"/>
          <c:cat>
            <c:numRef>
              <c:f>'СК Благо'!$B$2:$E$2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'СК Благо'!$B$7:$E$7</c:f>
              <c:numCache>
                <c:formatCode>General</c:formatCode>
                <c:ptCount val="4"/>
                <c:pt idx="0">
                  <c:v>25.606000000000002</c:v>
                </c:pt>
                <c:pt idx="1">
                  <c:v>265.14400000000001</c:v>
                </c:pt>
                <c:pt idx="2">
                  <c:v>325.35700000000003</c:v>
                </c:pt>
                <c:pt idx="3">
                  <c:v>343.07100000000003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705696"/>
        <c:axId val="111706256"/>
      </c:barChart>
      <c:scatterChart>
        <c:scatterStyle val="smoothMarker"/>
        <c:varyColors val="0"/>
        <c:ser>
          <c:idx val="1"/>
          <c:order val="1"/>
          <c:tx>
            <c:v>ROE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28575">
                <a:solidFill>
                  <a:schemeClr val="accent2"/>
                </a:solidFill>
              </a:ln>
              <a:effectLst/>
            </c:spPr>
          </c:marker>
          <c:yVal>
            <c:numRef>
              <c:f>'СК Благо'!$B$4:$E$4</c:f>
              <c:numCache>
                <c:formatCode>0.0%</c:formatCode>
                <c:ptCount val="4"/>
                <c:pt idx="0">
                  <c:v>2.2329054891315248E-2</c:v>
                </c:pt>
                <c:pt idx="1">
                  <c:v>0.18779220356101456</c:v>
                </c:pt>
                <c:pt idx="2">
                  <c:v>0.18728191207063086</c:v>
                </c:pt>
                <c:pt idx="3">
                  <c:v>0.17810489920725978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704016"/>
        <c:axId val="111706816"/>
      </c:scatterChart>
      <c:catAx>
        <c:axId val="11170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1706256"/>
        <c:crosses val="autoZero"/>
        <c:auto val="1"/>
        <c:lblAlgn val="ctr"/>
        <c:lblOffset val="100"/>
        <c:noMultiLvlLbl val="0"/>
      </c:catAx>
      <c:valAx>
        <c:axId val="11170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ru-RU">
                    <a:solidFill>
                      <a:schemeClr val="bg1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млн.руб.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1705696"/>
        <c:crosses val="autoZero"/>
        <c:crossBetween val="between"/>
      </c:valAx>
      <c:valAx>
        <c:axId val="11170681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bg1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ROE, </a:t>
                </a:r>
                <a:r>
                  <a:rPr lang="ru-RU">
                    <a:solidFill>
                      <a:schemeClr val="bg1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1704016"/>
        <c:crosses val="max"/>
        <c:crossBetween val="midCat"/>
      </c:valAx>
      <c:valAx>
        <c:axId val="111704016"/>
        <c:scaling>
          <c:orientation val="minMax"/>
        </c:scaling>
        <c:delete val="1"/>
        <c:axPos val="b"/>
        <c:majorTickMark val="out"/>
        <c:minorTickMark val="none"/>
        <c:tickLblPos val="nextTo"/>
        <c:crossAx val="1117068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657BE4-C836-403E-8806-9F596960844B}" type="datetimeFigureOut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27793D-2EBD-4E03-A332-CA878A7AE7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272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B0F7A2F-56B4-4128-BD07-571C8E465624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4313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8BF7A5B-F7C7-4B77-A131-B997E2737744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82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125AB3D-FC82-452C-8C45-745C62804828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0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28EE403-DF15-48ED-82F9-EF4CF77DA026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760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7533B2E-58BD-4962-8D71-F7E91DE3F20E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B416331-AB65-4DB6-8FD2-42421C84231C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67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57B5BD7-58B2-417C-BD80-4C3C47C3081E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28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609E480-FB4E-4DEB-AE0E-32361459EF0A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057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8F44B30-0124-4F48-AC63-3FFC0F7F0976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557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DEF232A-4A38-4C6C-A838-5A3F91A35000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550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D2D6A1A-7F80-4C55-AE0D-19813479703C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12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4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5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7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9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1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180D9-F08A-47C1-8155-425216F9732E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FBF48-1FD7-414E-97E9-4139573F6E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922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7B030-2363-49CF-A15B-61976274581B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59EEA-5C82-4356-B2F6-C4FA025322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995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03215"/>
            <a:ext cx="2057400" cy="6446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3215"/>
            <a:ext cx="6019800" cy="6446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01C21-3F38-4A81-AF78-634DFC188ACF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F4FF6-336A-4DDA-803D-59D0030743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049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D1BE1-C7A5-47E8-82F1-5C3CE14FAEC0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ABFDD-F091-49FB-BAD6-1E520E9101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350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424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1712">
                <a:solidFill>
                  <a:schemeClr val="tx1">
                    <a:tint val="75000"/>
                  </a:schemeClr>
                </a:solidFill>
              </a:defRPr>
            </a:lvl1pPr>
            <a:lvl2pPr marL="391409" indent="0">
              <a:buNone/>
              <a:defRPr sz="1541">
                <a:solidFill>
                  <a:schemeClr val="tx1">
                    <a:tint val="75000"/>
                  </a:schemeClr>
                </a:solidFill>
              </a:defRPr>
            </a:lvl2pPr>
            <a:lvl3pPr marL="782818" indent="0">
              <a:buNone/>
              <a:defRPr sz="1370">
                <a:solidFill>
                  <a:schemeClr val="tx1">
                    <a:tint val="75000"/>
                  </a:schemeClr>
                </a:solidFill>
              </a:defRPr>
            </a:lvl3pPr>
            <a:lvl4pPr marL="1174227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4pPr>
            <a:lvl5pPr marL="1565636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5pPr>
            <a:lvl6pPr marL="1957045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6pPr>
            <a:lvl7pPr marL="2348454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7pPr>
            <a:lvl8pPr marL="2739862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8pPr>
            <a:lvl9pPr marL="3131271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D975E-DA71-4E27-8294-590798617532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4FD5E-E0FF-4E44-ABE3-87C1AB6049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150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397"/>
            </a:lvl1pPr>
            <a:lvl2pPr>
              <a:defRPr sz="2055"/>
            </a:lvl2pPr>
            <a:lvl3pPr>
              <a:defRPr sz="1712"/>
            </a:lvl3pPr>
            <a:lvl4pPr>
              <a:defRPr sz="1541"/>
            </a:lvl4pPr>
            <a:lvl5pPr>
              <a:defRPr sz="1541"/>
            </a:lvl5pPr>
            <a:lvl6pPr>
              <a:defRPr sz="1541"/>
            </a:lvl6pPr>
            <a:lvl7pPr>
              <a:defRPr sz="1541"/>
            </a:lvl7pPr>
            <a:lvl8pPr>
              <a:defRPr sz="1541"/>
            </a:lvl8pPr>
            <a:lvl9pPr>
              <a:defRPr sz="154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397"/>
            </a:lvl1pPr>
            <a:lvl2pPr>
              <a:defRPr sz="2055"/>
            </a:lvl2pPr>
            <a:lvl3pPr>
              <a:defRPr sz="1712"/>
            </a:lvl3pPr>
            <a:lvl4pPr>
              <a:defRPr sz="1541"/>
            </a:lvl4pPr>
            <a:lvl5pPr>
              <a:defRPr sz="1541"/>
            </a:lvl5pPr>
            <a:lvl6pPr>
              <a:defRPr sz="1541"/>
            </a:lvl6pPr>
            <a:lvl7pPr>
              <a:defRPr sz="1541"/>
            </a:lvl7pPr>
            <a:lvl8pPr>
              <a:defRPr sz="1541"/>
            </a:lvl8pPr>
            <a:lvl9pPr>
              <a:defRPr sz="154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4D50D-D2BA-4FCE-B5E4-A50330CAF3C4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9A60E-D6E7-4D27-98A2-51E8E82717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556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055" b="1"/>
            </a:lvl1pPr>
            <a:lvl2pPr marL="391409" indent="0">
              <a:buNone/>
              <a:defRPr sz="1712" b="1"/>
            </a:lvl2pPr>
            <a:lvl3pPr marL="782818" indent="0">
              <a:buNone/>
              <a:defRPr sz="1541" b="1"/>
            </a:lvl3pPr>
            <a:lvl4pPr marL="1174227" indent="0">
              <a:buNone/>
              <a:defRPr sz="1370" b="1"/>
            </a:lvl4pPr>
            <a:lvl5pPr marL="1565636" indent="0">
              <a:buNone/>
              <a:defRPr sz="1370" b="1"/>
            </a:lvl5pPr>
            <a:lvl6pPr marL="1957045" indent="0">
              <a:buNone/>
              <a:defRPr sz="1370" b="1"/>
            </a:lvl6pPr>
            <a:lvl7pPr marL="2348454" indent="0">
              <a:buNone/>
              <a:defRPr sz="1370" b="1"/>
            </a:lvl7pPr>
            <a:lvl8pPr marL="2739862" indent="0">
              <a:buNone/>
              <a:defRPr sz="1370" b="1"/>
            </a:lvl8pPr>
            <a:lvl9pPr marL="3131271" indent="0">
              <a:buNone/>
              <a:defRPr sz="137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55"/>
            </a:lvl1pPr>
            <a:lvl2pPr>
              <a:defRPr sz="1712"/>
            </a:lvl2pPr>
            <a:lvl3pPr>
              <a:defRPr sz="1541"/>
            </a:lvl3pPr>
            <a:lvl4pPr>
              <a:defRPr sz="1370"/>
            </a:lvl4pPr>
            <a:lvl5pPr>
              <a:defRPr sz="1370"/>
            </a:lvl5pPr>
            <a:lvl6pPr>
              <a:defRPr sz="1370"/>
            </a:lvl6pPr>
            <a:lvl7pPr>
              <a:defRPr sz="1370"/>
            </a:lvl7pPr>
            <a:lvl8pPr>
              <a:defRPr sz="1370"/>
            </a:lvl8pPr>
            <a:lvl9pPr>
              <a:defRPr sz="137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055" b="1"/>
            </a:lvl1pPr>
            <a:lvl2pPr marL="391409" indent="0">
              <a:buNone/>
              <a:defRPr sz="1712" b="1"/>
            </a:lvl2pPr>
            <a:lvl3pPr marL="782818" indent="0">
              <a:buNone/>
              <a:defRPr sz="1541" b="1"/>
            </a:lvl3pPr>
            <a:lvl4pPr marL="1174227" indent="0">
              <a:buNone/>
              <a:defRPr sz="1370" b="1"/>
            </a:lvl4pPr>
            <a:lvl5pPr marL="1565636" indent="0">
              <a:buNone/>
              <a:defRPr sz="1370" b="1"/>
            </a:lvl5pPr>
            <a:lvl6pPr marL="1957045" indent="0">
              <a:buNone/>
              <a:defRPr sz="1370" b="1"/>
            </a:lvl6pPr>
            <a:lvl7pPr marL="2348454" indent="0">
              <a:buNone/>
              <a:defRPr sz="1370" b="1"/>
            </a:lvl7pPr>
            <a:lvl8pPr marL="2739862" indent="0">
              <a:buNone/>
              <a:defRPr sz="1370" b="1"/>
            </a:lvl8pPr>
            <a:lvl9pPr marL="3131271" indent="0">
              <a:buNone/>
              <a:defRPr sz="137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55"/>
            </a:lvl1pPr>
            <a:lvl2pPr>
              <a:defRPr sz="1712"/>
            </a:lvl2pPr>
            <a:lvl3pPr>
              <a:defRPr sz="1541"/>
            </a:lvl3pPr>
            <a:lvl4pPr>
              <a:defRPr sz="1370"/>
            </a:lvl4pPr>
            <a:lvl5pPr>
              <a:defRPr sz="1370"/>
            </a:lvl5pPr>
            <a:lvl6pPr>
              <a:defRPr sz="1370"/>
            </a:lvl6pPr>
            <a:lvl7pPr>
              <a:defRPr sz="1370"/>
            </a:lvl7pPr>
            <a:lvl8pPr>
              <a:defRPr sz="1370"/>
            </a:lvl8pPr>
            <a:lvl9pPr>
              <a:defRPr sz="137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5709-1348-477A-9535-B3CC5F79D6D6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D132-6F5F-42B2-AF1E-130D56103F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121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657" y="2383372"/>
            <a:ext cx="8230687" cy="114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F86F5-E74C-456E-B876-F62F8295C2EC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B2E4A-1BA7-41D3-9420-0044F92F3E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114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9A555-5136-4464-82C5-A92B20D6EBD7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A9EE2-EEF8-4918-B1BC-CD42308093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818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162050"/>
          </a:xfrm>
        </p:spPr>
        <p:txBody>
          <a:bodyPr anchor="b"/>
          <a:lstStyle>
            <a:lvl1pPr algn="l">
              <a:defRPr sz="1712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740"/>
            </a:lvl1pPr>
            <a:lvl2pPr>
              <a:defRPr sz="2397"/>
            </a:lvl2pPr>
            <a:lvl3pPr>
              <a:defRPr sz="2055"/>
            </a:lvl3pPr>
            <a:lvl4pPr>
              <a:defRPr sz="1712"/>
            </a:lvl4pPr>
            <a:lvl5pPr>
              <a:defRPr sz="1712"/>
            </a:lvl5pPr>
            <a:lvl6pPr>
              <a:defRPr sz="1712"/>
            </a:lvl6pPr>
            <a:lvl7pPr>
              <a:defRPr sz="1712"/>
            </a:lvl7pPr>
            <a:lvl8pPr>
              <a:defRPr sz="1712"/>
            </a:lvl8pPr>
            <a:lvl9pPr>
              <a:defRPr sz="171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199"/>
            </a:lvl1pPr>
            <a:lvl2pPr marL="391409" indent="0">
              <a:buNone/>
              <a:defRPr sz="1027"/>
            </a:lvl2pPr>
            <a:lvl3pPr marL="782818" indent="0">
              <a:buNone/>
              <a:defRPr sz="856"/>
            </a:lvl3pPr>
            <a:lvl4pPr marL="1174227" indent="0">
              <a:buNone/>
              <a:defRPr sz="770"/>
            </a:lvl4pPr>
            <a:lvl5pPr marL="1565636" indent="0">
              <a:buNone/>
              <a:defRPr sz="770"/>
            </a:lvl5pPr>
            <a:lvl6pPr marL="1957045" indent="0">
              <a:buNone/>
              <a:defRPr sz="770"/>
            </a:lvl6pPr>
            <a:lvl7pPr marL="2348454" indent="0">
              <a:buNone/>
              <a:defRPr sz="770"/>
            </a:lvl7pPr>
            <a:lvl8pPr marL="2739862" indent="0">
              <a:buNone/>
              <a:defRPr sz="770"/>
            </a:lvl8pPr>
            <a:lvl9pPr marL="3131271" indent="0">
              <a:buNone/>
              <a:defRPr sz="7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BD30A-2BEE-4A80-A225-431BD3005098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CA203-B204-4A77-BF4E-E7D4CB0A12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438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712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740"/>
            </a:lvl1pPr>
            <a:lvl2pPr marL="391409" indent="0">
              <a:buNone/>
              <a:defRPr sz="2397"/>
            </a:lvl2pPr>
            <a:lvl3pPr marL="782818" indent="0">
              <a:buNone/>
              <a:defRPr sz="2055"/>
            </a:lvl3pPr>
            <a:lvl4pPr marL="1174227" indent="0">
              <a:buNone/>
              <a:defRPr sz="1712"/>
            </a:lvl4pPr>
            <a:lvl5pPr marL="1565636" indent="0">
              <a:buNone/>
              <a:defRPr sz="1712"/>
            </a:lvl5pPr>
            <a:lvl6pPr marL="1957045" indent="0">
              <a:buNone/>
              <a:defRPr sz="1712"/>
            </a:lvl6pPr>
            <a:lvl7pPr marL="2348454" indent="0">
              <a:buNone/>
              <a:defRPr sz="1712"/>
            </a:lvl7pPr>
            <a:lvl8pPr marL="2739862" indent="0">
              <a:buNone/>
              <a:defRPr sz="1712"/>
            </a:lvl8pPr>
            <a:lvl9pPr marL="3131271" indent="0">
              <a:buNone/>
              <a:defRPr sz="1712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199"/>
            </a:lvl1pPr>
            <a:lvl2pPr marL="391409" indent="0">
              <a:buNone/>
              <a:defRPr sz="1027"/>
            </a:lvl2pPr>
            <a:lvl3pPr marL="782818" indent="0">
              <a:buNone/>
              <a:defRPr sz="856"/>
            </a:lvl3pPr>
            <a:lvl4pPr marL="1174227" indent="0">
              <a:buNone/>
              <a:defRPr sz="770"/>
            </a:lvl4pPr>
            <a:lvl5pPr marL="1565636" indent="0">
              <a:buNone/>
              <a:defRPr sz="770"/>
            </a:lvl5pPr>
            <a:lvl6pPr marL="1957045" indent="0">
              <a:buNone/>
              <a:defRPr sz="770"/>
            </a:lvl6pPr>
            <a:lvl7pPr marL="2348454" indent="0">
              <a:buNone/>
              <a:defRPr sz="770"/>
            </a:lvl7pPr>
            <a:lvl8pPr marL="2739862" indent="0">
              <a:buNone/>
              <a:defRPr sz="770"/>
            </a:lvl8pPr>
            <a:lvl9pPr marL="3131271" indent="0">
              <a:buNone/>
              <a:defRPr sz="7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72EC0-658C-4189-8939-6FCE74B31955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EDB06-4947-4C32-8A29-11E0972B8B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20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27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380FE3-4A11-4A6F-9B1D-409FA636F4BF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27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fld id="{D6E06CA3-2507-4680-9542-CE7C843616A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7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391409" algn="ctr" rtl="0" fontAlgn="base">
        <a:spcBef>
          <a:spcPct val="0"/>
        </a:spcBef>
        <a:spcAft>
          <a:spcPct val="0"/>
        </a:spcAft>
        <a:defRPr sz="3767">
          <a:solidFill>
            <a:schemeClr val="tx1"/>
          </a:solidFill>
          <a:latin typeface="Calibri" pitchFamily="34" charset="0"/>
        </a:defRPr>
      </a:lvl6pPr>
      <a:lvl7pPr marL="782818" algn="ctr" rtl="0" fontAlgn="base">
        <a:spcBef>
          <a:spcPct val="0"/>
        </a:spcBef>
        <a:spcAft>
          <a:spcPct val="0"/>
        </a:spcAft>
        <a:defRPr sz="3767">
          <a:solidFill>
            <a:schemeClr val="tx1"/>
          </a:solidFill>
          <a:latin typeface="Calibri" pitchFamily="34" charset="0"/>
        </a:defRPr>
      </a:lvl7pPr>
      <a:lvl8pPr marL="1174227" algn="ctr" rtl="0" fontAlgn="base">
        <a:spcBef>
          <a:spcPct val="0"/>
        </a:spcBef>
        <a:spcAft>
          <a:spcPct val="0"/>
        </a:spcAft>
        <a:defRPr sz="3767">
          <a:solidFill>
            <a:schemeClr val="tx1"/>
          </a:solidFill>
          <a:latin typeface="Calibri" pitchFamily="34" charset="0"/>
        </a:defRPr>
      </a:lvl8pPr>
      <a:lvl9pPr marL="1565636" algn="ctr" rtl="0" fontAlgn="base">
        <a:spcBef>
          <a:spcPct val="0"/>
        </a:spcBef>
        <a:spcAft>
          <a:spcPct val="0"/>
        </a:spcAft>
        <a:defRPr sz="3767">
          <a:solidFill>
            <a:schemeClr val="tx1"/>
          </a:solidFill>
          <a:latin typeface="Calibri" pitchFamily="34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444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77900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425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0538" indent="-195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2749" indent="-195704" algn="l" defTabSz="782818" rtl="0" eaLnBrk="1" latinLnBrk="0" hangingPunct="1">
        <a:spcBef>
          <a:spcPct val="20000"/>
        </a:spcBef>
        <a:buFont typeface="Arial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6pPr>
      <a:lvl7pPr marL="2544158" indent="-195704" algn="l" defTabSz="782818" rtl="0" eaLnBrk="1" latinLnBrk="0" hangingPunct="1">
        <a:spcBef>
          <a:spcPct val="20000"/>
        </a:spcBef>
        <a:buFont typeface="Arial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7pPr>
      <a:lvl8pPr marL="2935567" indent="-195704" algn="l" defTabSz="782818" rtl="0" eaLnBrk="1" latinLnBrk="0" hangingPunct="1">
        <a:spcBef>
          <a:spcPct val="20000"/>
        </a:spcBef>
        <a:buFont typeface="Arial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8pPr>
      <a:lvl9pPr marL="3326976" indent="-195704" algn="l" defTabSz="782818" rtl="0" eaLnBrk="1" latinLnBrk="0" hangingPunct="1">
        <a:spcBef>
          <a:spcPct val="20000"/>
        </a:spcBef>
        <a:buFont typeface="Arial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1pPr>
      <a:lvl2pPr marL="391409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2pPr>
      <a:lvl3pPr marL="782818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3pPr>
      <a:lvl4pPr marL="1174227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4pPr>
      <a:lvl5pPr marL="1565636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5pPr>
      <a:lvl6pPr marL="1957045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6pPr>
      <a:lvl7pPr marL="2348454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7pPr>
      <a:lvl8pPr marL="2739862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8pPr>
      <a:lvl9pPr marL="3131271" algn="l" defTabSz="782818" rtl="0" eaLnBrk="1" latinLnBrk="0" hangingPunct="1">
        <a:defRPr sz="15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276475"/>
            <a:ext cx="8497887" cy="1143000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solidFill>
                  <a:srgbClr val="F59412"/>
                </a:solidFill>
                <a:latin typeface="Tahoma" pitchFamily="34" charset="0"/>
                <a:cs typeface="Tahoma" pitchFamily="34" charset="0"/>
              </a:rPr>
              <a:t>ОСНОВНЫЕ ПОЛОЖЕНИЯ ГОДОВОГО ОТЧЕТА </a:t>
            </a:r>
            <a:br>
              <a:rPr lang="ru-RU" altLang="ru-RU" sz="1800" b="1" dirty="0" smtClean="0">
                <a:solidFill>
                  <a:srgbClr val="F59412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1800" b="1" dirty="0" smtClean="0">
                <a:solidFill>
                  <a:srgbClr val="F59412"/>
                </a:solidFill>
                <a:latin typeface="Tahoma" pitchFamily="34" charset="0"/>
                <a:cs typeface="Tahoma" pitchFamily="34" charset="0"/>
              </a:rPr>
              <a:t>ПУБЛИЧНОГО АКЦИОНЕРНОГО ОБЩЕСТВА </a:t>
            </a:r>
            <a:br>
              <a:rPr lang="ru-RU" altLang="ru-RU" sz="1800" b="1" dirty="0" smtClean="0">
                <a:solidFill>
                  <a:srgbClr val="F59412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1800" b="1" dirty="0" smtClean="0">
                <a:solidFill>
                  <a:srgbClr val="F59412"/>
                </a:solidFill>
                <a:latin typeface="Tahoma" pitchFamily="34" charset="0"/>
                <a:cs typeface="Tahoma" pitchFamily="34" charset="0"/>
              </a:rPr>
              <a:t>«ОБЪЕДИНЕННЫЕ КРЕДИТНЫЕ СИСТЕМЫ» </a:t>
            </a:r>
            <a:br>
              <a:rPr lang="ru-RU" altLang="ru-RU" sz="1800" b="1" dirty="0" smtClean="0">
                <a:solidFill>
                  <a:srgbClr val="F59412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1800" b="1" dirty="0" smtClean="0">
                <a:solidFill>
                  <a:srgbClr val="F59412"/>
                </a:solidFill>
                <a:latin typeface="Tahoma" pitchFamily="34" charset="0"/>
                <a:cs typeface="Tahoma" pitchFamily="34" charset="0"/>
              </a:rPr>
              <a:t>ЗА 2015 год</a:t>
            </a:r>
          </a:p>
        </p:txBody>
      </p:sp>
      <p:sp>
        <p:nvSpPr>
          <p:cNvPr id="409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8B7552-CAA1-4EDD-BAE6-4E0A77D85A18}" type="slidenum">
              <a:rPr lang="ru-RU" altLang="ru-RU" sz="10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000">
              <a:solidFill>
                <a:schemeClr val="bg1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781050" y="292100"/>
            <a:ext cx="8362950" cy="571500"/>
          </a:xfrm>
        </p:spPr>
        <p:txBody>
          <a:bodyPr/>
          <a:lstStyle/>
          <a:p>
            <a:pPr eaLnBrk="1" hangingPunct="1"/>
            <a:r>
              <a:rPr lang="ru-RU" altLang="ru-RU" sz="1400" b="1" dirty="0" smtClean="0">
                <a:latin typeface="Arial" charset="0"/>
                <a:cs typeface="Arial" charset="0"/>
              </a:rPr>
              <a:t>СТРАТЕГИЧЕСКИЕ ЦЕЛИ ПАО «ТРАНСФИН-М» НА 2016г.</a:t>
            </a: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0C0BAE-9284-4780-870C-9872AC9DDF10}" type="slidenum">
              <a:rPr lang="ru-RU" altLang="ru-RU" sz="1200">
                <a:solidFill>
                  <a:srgbClr val="BFBFB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200">
              <a:solidFill>
                <a:srgbClr val="BFBFBF"/>
              </a:solidFill>
              <a:latin typeface="Arial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4"/>
          <p:cNvSpPr/>
          <p:nvPr/>
        </p:nvSpPr>
        <p:spPr>
          <a:xfrm>
            <a:off x="2555875" y="895350"/>
            <a:ext cx="3441700" cy="43021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ПАО «</a:t>
            </a:r>
            <a:r>
              <a:rPr lang="ru-RU" sz="1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ТрансФин</a:t>
            </a: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-М»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>
            <a:stCxn id="14" idx="1"/>
          </p:cNvCxnSpPr>
          <p:nvPr/>
        </p:nvCxnSpPr>
        <p:spPr>
          <a:xfrm flipH="1" flipV="1">
            <a:off x="1725613" y="1109663"/>
            <a:ext cx="8302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14" idx="3"/>
          </p:cNvCxnSpPr>
          <p:nvPr/>
        </p:nvCxnSpPr>
        <p:spPr>
          <a:xfrm flipV="1">
            <a:off x="5997575" y="1109663"/>
            <a:ext cx="14541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451725" y="1109663"/>
            <a:ext cx="0" cy="300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4"/>
          <p:cNvSpPr/>
          <p:nvPr/>
        </p:nvSpPr>
        <p:spPr>
          <a:xfrm>
            <a:off x="460375" y="1414463"/>
            <a:ext cx="3816350" cy="1776412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инвестиционной привлекательности: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Размещение рыночных облигаций с включением выпусков в ломбардный список ЦБ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стоимости финансирования на 2-3,5%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среднего срока кредитных линий до 3-4 лет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Рефинансирование портфеля с погашением в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г.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Tx/>
              <a:buChar char="-"/>
              <a:defRPr/>
            </a:pPr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4"/>
          <p:cNvSpPr/>
          <p:nvPr/>
        </p:nvSpPr>
        <p:spPr>
          <a:xfrm>
            <a:off x="4356100" y="1414463"/>
            <a:ext cx="3816350" cy="1776412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рисками: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отраслевой, региональной и продуктовой стратегии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Точная оценка рисков и управление кредитными рисками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соответствия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маржинальности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портфеля и авансов новому бизнесу кредитной политике компании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Консервативный подход к резервированию</a:t>
            </a:r>
          </a:p>
          <a:p>
            <a:pPr marL="171450" indent="-171450"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Tx/>
              <a:buChar char="-"/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460375" y="3281363"/>
            <a:ext cx="3816350" cy="178117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Диверсификация бизнеса: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доли проч. отраслей в новом бизнесе до 55-65%, в лизинговом портфеле до 20-25%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проектов по лизингу в сфере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импортозамещения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лизинга оборудования для РЖД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продаж автотранспорта и спецтехники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портфелей других лизинговых компаний</a:t>
            </a:r>
            <a:endParaRPr 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4"/>
          <p:cNvSpPr/>
          <p:nvPr/>
        </p:nvSpPr>
        <p:spPr>
          <a:xfrm>
            <a:off x="4356100" y="3263900"/>
            <a:ext cx="3816350" cy="1798638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операционного бизнеса: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Минимизация 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OPEX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сегментах «Аренда» и «Оперирование»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СП по ремонту собственного парка, оказание ремонтных услуг сторонним организациям</a:t>
            </a:r>
          </a:p>
          <a:p>
            <a:pPr marL="171450" indent="-171450" algn="just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эффективностью: заключение договоров с якорными арендаторами, развитие корпоративного и розничного оперирования</a:t>
            </a:r>
            <a:endParaRPr 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0063" y="5083175"/>
            <a:ext cx="7712075" cy="1755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Успешная реализация задач приведет к: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Росту стоимости активов на 10% (до 125,6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Росту средней маржи до 2,2%;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Сохраненю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Cost/Income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 уровне 19%;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Рост нераспределенной прибыли до 3,9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Рост стоимости компании до 11,7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25613" y="1109663"/>
            <a:ext cx="0" cy="300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xfrm>
            <a:off x="781050" y="292100"/>
            <a:ext cx="8362950" cy="571500"/>
          </a:xfrm>
        </p:spPr>
        <p:txBody>
          <a:bodyPr/>
          <a:lstStyle/>
          <a:p>
            <a:pPr eaLnBrk="1" hangingPunct="1"/>
            <a:r>
              <a:rPr lang="ru-RU" altLang="ru-RU" sz="1400" b="1" dirty="0" smtClean="0">
                <a:latin typeface="Arial" charset="0"/>
                <a:cs typeface="Arial" charset="0"/>
              </a:rPr>
              <a:t>СТРАТЕГИЧЕСКИЕ ЦЕЛИ АО «СК БЛАГОСОСТОЯНИЕ» ДО 2017 г.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F6B846-EF78-4BAE-92A4-3EC426B85C12}" type="slidenum">
              <a:rPr lang="ru-RU" altLang="ru-RU" sz="1200">
                <a:solidFill>
                  <a:srgbClr val="BFBFB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200">
              <a:solidFill>
                <a:srgbClr val="BFBFBF"/>
              </a:solidFill>
              <a:latin typeface="Arial" charset="0"/>
            </a:endParaRPr>
          </a:p>
        </p:txBody>
      </p:sp>
      <p:sp>
        <p:nvSpPr>
          <p:cNvPr id="14" name="Скругленный прямоугольник 4"/>
          <p:cNvSpPr/>
          <p:nvPr/>
        </p:nvSpPr>
        <p:spPr>
          <a:xfrm>
            <a:off x="3241675" y="838200"/>
            <a:ext cx="3441700" cy="43021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«СК БЛАГОСОСТОЯНИЕ»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>
            <a:stCxn id="14" idx="1"/>
          </p:cNvCxnSpPr>
          <p:nvPr/>
        </p:nvCxnSpPr>
        <p:spPr>
          <a:xfrm flipH="1" flipV="1">
            <a:off x="2497138" y="1050925"/>
            <a:ext cx="744537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01900" y="1039813"/>
            <a:ext cx="0" cy="376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14" idx="3"/>
          </p:cNvCxnSpPr>
          <p:nvPr/>
        </p:nvCxnSpPr>
        <p:spPr>
          <a:xfrm flipV="1">
            <a:off x="6683375" y="1052513"/>
            <a:ext cx="7683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451725" y="1039813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4"/>
          <p:cNvSpPr/>
          <p:nvPr/>
        </p:nvSpPr>
        <p:spPr>
          <a:xfrm>
            <a:off x="1355725" y="1422400"/>
            <a:ext cx="3441700" cy="79692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стоимости компании:</a:t>
            </a: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Диверсификация продуктов</a:t>
            </a: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канала прямых продаж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4"/>
          <p:cNvSpPr/>
          <p:nvPr/>
        </p:nvSpPr>
        <p:spPr>
          <a:xfrm>
            <a:off x="4962525" y="1420813"/>
            <a:ext cx="3441700" cy="801687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синергии бизнеса:</a:t>
            </a: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 компании АО «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Интач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              с компаниями группы  </a:t>
            </a:r>
          </a:p>
          <a:p>
            <a:pPr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АО «СК БЛАГОСОСТОЯНИЕ»</a:t>
            </a:r>
          </a:p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4962525" y="2328863"/>
            <a:ext cx="3441700" cy="820737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Диверсификация каналов продаж:</a:t>
            </a: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ритейлерами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автодилерами</a:t>
            </a: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в онлайн-формате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4"/>
          <p:cNvSpPr/>
          <p:nvPr/>
        </p:nvSpPr>
        <p:spPr>
          <a:xfrm>
            <a:off x="1355725" y="2328863"/>
            <a:ext cx="3441700" cy="820737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продуктового предложения:</a:t>
            </a: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</a:t>
            </a: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Продленная гарантия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4"/>
          <p:cNvSpPr/>
          <p:nvPr/>
        </p:nvSpPr>
        <p:spPr>
          <a:xfrm>
            <a:off x="1350963" y="4191000"/>
            <a:ext cx="3441700" cy="80327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прибыльности бизнеса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4"/>
          <p:cNvSpPr/>
          <p:nvPr/>
        </p:nvSpPr>
        <p:spPr>
          <a:xfrm>
            <a:off x="1344613" y="3270250"/>
            <a:ext cx="3452812" cy="801688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ключевых компетенций:</a:t>
            </a: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Продукты, продажи, сервис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4"/>
          <p:cNvSpPr/>
          <p:nvPr/>
        </p:nvSpPr>
        <p:spPr>
          <a:xfrm>
            <a:off x="4960938" y="3270250"/>
            <a:ext cx="3443287" cy="801688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новых технологий:</a:t>
            </a: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Интернет-продажи и сервис</a:t>
            </a: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-продажи</a:t>
            </a:r>
          </a:p>
          <a:p>
            <a:pPr marL="171450" indent="-171450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Телематика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кругленный прямоугольник 4"/>
          <p:cNvSpPr/>
          <p:nvPr/>
        </p:nvSpPr>
        <p:spPr>
          <a:xfrm>
            <a:off x="4960938" y="4192588"/>
            <a:ext cx="3441700" cy="798512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Достаточность капитала без дополнительных инвестиций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505075" y="2219325"/>
            <a:ext cx="0" cy="109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2493963" y="3149600"/>
            <a:ext cx="3175" cy="119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2501900" y="4068763"/>
            <a:ext cx="0" cy="122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477125" y="2219325"/>
            <a:ext cx="0" cy="109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477125" y="3160713"/>
            <a:ext cx="0" cy="1095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7477125" y="4068763"/>
            <a:ext cx="0" cy="122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781050" y="292100"/>
            <a:ext cx="8362950" cy="571500"/>
          </a:xfrm>
        </p:spPr>
        <p:txBody>
          <a:bodyPr/>
          <a:lstStyle/>
          <a:p>
            <a:pPr eaLnBrk="1" hangingPunct="1"/>
            <a:r>
              <a:rPr lang="ru-RU" altLang="ru-RU" sz="1400" b="1" dirty="0" smtClean="0">
                <a:latin typeface="Arial" charset="0"/>
                <a:cs typeface="Arial" charset="0"/>
              </a:rPr>
              <a:t>ПЕРСПЕКТИВЫ РАЗВИТИЯ ПАО «ОКС» В 2016-2018гг.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5ACA3B-CF03-4120-9E1F-E66E9D8C7C56}" type="slidenum">
              <a:rPr lang="ru-RU" altLang="ru-RU" sz="1200">
                <a:solidFill>
                  <a:srgbClr val="BFBFB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200">
              <a:solidFill>
                <a:srgbClr val="BFBFBF"/>
              </a:solidFill>
              <a:latin typeface="Arial" charset="0"/>
            </a:endParaRPr>
          </a:p>
        </p:txBody>
      </p:sp>
      <p:sp>
        <p:nvSpPr>
          <p:cNvPr id="19461" name="TextBox 1"/>
          <p:cNvSpPr txBox="1">
            <a:spLocks noChangeArrowheads="1"/>
          </p:cNvSpPr>
          <p:nvPr/>
        </p:nvSpPr>
        <p:spPr bwMode="auto">
          <a:xfrm>
            <a:off x="900113" y="1209675"/>
            <a:ext cx="748823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buClr>
                <a:srgbClr val="2B792F"/>
              </a:buClr>
              <a:buFont typeface="Wingdings" pitchFamily="2" charset="2"/>
              <a:buChar char="ü"/>
            </a:pPr>
            <a:r>
              <a:rPr lang="ru-RU" altLang="ru-RU" dirty="0">
                <a:latin typeface="Arial Narrow" pitchFamily="34" charset="0"/>
              </a:rPr>
              <a:t>Развитие кросс-продаж продуктов АО «СК БЛАГОСОСТОЯНИЕ» и АКБ «Абсолют банк» (ПАО): наращивание доли продаж страховых продуктов через Банк до 25% в общем объеме продаж Страховой компании в </a:t>
            </a:r>
            <a:r>
              <a:rPr lang="ru-RU" altLang="ru-RU" dirty="0" smtClean="0">
                <a:latin typeface="Arial Narrow" pitchFamily="34" charset="0"/>
              </a:rPr>
              <a:t>2016 г</a:t>
            </a:r>
            <a:r>
              <a:rPr lang="ru-RU" altLang="ru-RU" dirty="0">
                <a:latin typeface="Arial Narrow" pitchFamily="34" charset="0"/>
              </a:rPr>
              <a:t>.;</a:t>
            </a:r>
          </a:p>
          <a:p>
            <a:pPr algn="just" eaLnBrk="1" hangingPunct="1">
              <a:buClr>
                <a:srgbClr val="2B792F"/>
              </a:buClr>
              <a:buFont typeface="Wingdings" pitchFamily="2" charset="2"/>
              <a:buChar char="ü"/>
            </a:pPr>
            <a:r>
              <a:rPr lang="ru-RU" altLang="ru-RU" dirty="0">
                <a:latin typeface="Arial Narrow" pitchFamily="34" charset="0"/>
              </a:rPr>
              <a:t>Разработка новых страховых продуктов АО «СК БЛАГОСОСТОЯНИЕ» для клиентов АКБ «Абсолют банк» (ПАО);</a:t>
            </a:r>
          </a:p>
          <a:p>
            <a:pPr algn="just" eaLnBrk="1" hangingPunct="1">
              <a:buClr>
                <a:srgbClr val="2B792F"/>
              </a:buClr>
              <a:buFont typeface="Wingdings" pitchFamily="2" charset="2"/>
              <a:buChar char="ü"/>
            </a:pPr>
            <a:r>
              <a:rPr lang="ru-RU" altLang="ru-RU" dirty="0">
                <a:latin typeface="Arial Narrow" pitchFamily="34" charset="0"/>
              </a:rPr>
              <a:t>Предоставление клиентам интернет-банка Абсолют Онлайн услуги открытия брокерского счета и проведения операций с ценными бумагами через интегрированную с брокером Кит </a:t>
            </a:r>
            <a:r>
              <a:rPr lang="ru-RU" altLang="ru-RU" dirty="0" err="1">
                <a:latin typeface="Arial Narrow" pitchFamily="34" charset="0"/>
              </a:rPr>
              <a:t>Финанс</a:t>
            </a:r>
            <a:r>
              <a:rPr lang="ru-RU" altLang="ru-RU" dirty="0">
                <a:latin typeface="Arial Narrow" pitchFamily="34" charset="0"/>
              </a:rPr>
              <a:t> (ООО) платформу;</a:t>
            </a:r>
          </a:p>
          <a:p>
            <a:pPr algn="just" eaLnBrk="1" hangingPunct="1">
              <a:buClr>
                <a:srgbClr val="2B792F"/>
              </a:buClr>
              <a:buFont typeface="Wingdings" pitchFamily="2" charset="2"/>
              <a:buChar char="ü"/>
            </a:pPr>
            <a:r>
              <a:rPr lang="ru-RU" altLang="ru-RU" dirty="0">
                <a:latin typeface="Arial Narrow" pitchFamily="34" charset="0"/>
              </a:rPr>
              <a:t>Создание положительного имиджа дочерних компаний на ведущих рынках капитала за счет участия представителей Общества в советах директоров дочерних компаний;</a:t>
            </a:r>
          </a:p>
          <a:p>
            <a:pPr algn="just" eaLnBrk="1" hangingPunct="1">
              <a:buClr>
                <a:srgbClr val="2B792F"/>
              </a:buClr>
              <a:buFont typeface="Wingdings" pitchFamily="2" charset="2"/>
              <a:buChar char="ü"/>
            </a:pPr>
            <a:r>
              <a:rPr lang="ru-RU" altLang="ru-RU" dirty="0">
                <a:latin typeface="Arial Narrow" pitchFamily="34" charset="0"/>
              </a:rPr>
              <a:t>Приведение внутренних документов дочерних компаний в соответствие с рекомендациями Кодекса корпоративного управления;</a:t>
            </a:r>
          </a:p>
          <a:p>
            <a:pPr algn="just" eaLnBrk="1" hangingPunct="1">
              <a:buClr>
                <a:srgbClr val="2B792F"/>
              </a:buClr>
              <a:buFont typeface="Wingdings" pitchFamily="2" charset="2"/>
              <a:buChar char="ü"/>
            </a:pPr>
            <a:r>
              <a:rPr lang="ru-RU" altLang="ru-RU" dirty="0">
                <a:latin typeface="Arial Narrow" pitchFamily="34" charset="0"/>
              </a:rPr>
              <a:t>Совершенствование комплексной системы риск-менеджмента на уровне дочерний компаний;</a:t>
            </a:r>
          </a:p>
          <a:p>
            <a:pPr algn="just" eaLnBrk="1" hangingPunct="1">
              <a:buClr>
                <a:srgbClr val="2B792F"/>
              </a:buClr>
              <a:buFont typeface="Wingdings" pitchFamily="2" charset="2"/>
              <a:buChar char="ü"/>
            </a:pPr>
            <a:r>
              <a:rPr lang="ru-RU" altLang="ru-RU" dirty="0">
                <a:latin typeface="Arial Narrow" pitchFamily="34" charset="0"/>
              </a:rPr>
              <a:t>Внедрение единых принципов к системе внутреннего контроля и аудита в дочерних компаниях. </a:t>
            </a:r>
          </a:p>
        </p:txBody>
      </p:sp>
    </p:spTree>
    <p:extLst>
      <p:ext uri="{BB962C8B-B14F-4D97-AF65-F5344CB8AC3E}">
        <p14:creationId xmlns:p14="http://schemas.microsoft.com/office/powerpoint/2010/main" val="34301803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522663"/>
            <a:ext cx="9144000" cy="839787"/>
          </a:xfrm>
          <a:prstGeom prst="rect">
            <a:avLst/>
          </a:prstGeom>
          <a:solidFill>
            <a:srgbClr val="2B792F"/>
          </a:solidFill>
        </p:spPr>
        <p:txBody>
          <a:bodyPr>
            <a:spAutoFit/>
          </a:bodyPr>
          <a:lstStyle/>
          <a:p>
            <a:pPr>
              <a:tabLst>
                <a:tab pos="2351485" algn="l"/>
                <a:tab pos="2416969" algn="l"/>
              </a:tabLst>
              <a:defRPr/>
            </a:pPr>
            <a:r>
              <a:rPr lang="en-US" sz="1350" dirty="0">
                <a:solidFill>
                  <a:schemeClr val="bg1"/>
                </a:solidFill>
              </a:rPr>
              <a:t>                                                              </a:t>
            </a:r>
          </a:p>
          <a:p>
            <a:pPr>
              <a:tabLst>
                <a:tab pos="1077516" algn="l"/>
                <a:tab pos="2416969" algn="l"/>
              </a:tabLst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 (495) 933 01 93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416969" algn="l"/>
              </a:tabLst>
              <a:defRPr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www.ucsys.ru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TextBox 8"/>
          <p:cNvSpPr txBox="1">
            <a:spLocks noChangeArrowheads="1"/>
          </p:cNvSpPr>
          <p:nvPr/>
        </p:nvSpPr>
        <p:spPr bwMode="auto">
          <a:xfrm>
            <a:off x="1371600" y="3108325"/>
            <a:ext cx="32766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rgbClr val="FFC000"/>
                </a:solidFill>
                <a:latin typeface="Arial" charset="0"/>
              </a:rPr>
              <a:t>СПАСИБО!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644900"/>
            <a:ext cx="20161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D925DB-8FC8-4199-B582-1388AF088CDE}" type="slidenum">
              <a:rPr lang="ru-RU" altLang="ru-RU" sz="120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20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1979613" y="2201863"/>
            <a:ext cx="215900" cy="506412"/>
          </a:xfrm>
          <a:prstGeom prst="downArrow">
            <a:avLst/>
          </a:prstGeom>
          <a:solidFill>
            <a:srgbClr val="B4C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537075" y="2201863"/>
            <a:ext cx="215900" cy="506412"/>
          </a:xfrm>
          <a:prstGeom prst="downArrow">
            <a:avLst/>
          </a:prstGeom>
          <a:solidFill>
            <a:srgbClr val="F5C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948488" y="2212975"/>
            <a:ext cx="215900" cy="490538"/>
          </a:xfrm>
          <a:prstGeom prst="downArrow">
            <a:avLst/>
          </a:prstGeom>
          <a:solidFill>
            <a:srgbClr val="609B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149" name="Заголовок 1"/>
          <p:cNvSpPr>
            <a:spLocks noGrp="1"/>
          </p:cNvSpPr>
          <p:nvPr>
            <p:ph type="title"/>
          </p:nvPr>
        </p:nvSpPr>
        <p:spPr>
          <a:xfrm>
            <a:off x="781050" y="292100"/>
            <a:ext cx="8362950" cy="571500"/>
          </a:xfrm>
        </p:spPr>
        <p:txBody>
          <a:bodyPr/>
          <a:lstStyle/>
          <a:p>
            <a:pPr eaLnBrk="1" hangingPunct="1"/>
            <a:r>
              <a:rPr lang="ru-RU" altLang="ru-RU" sz="1400" b="1" dirty="0" smtClean="0">
                <a:latin typeface="Arial" charset="0"/>
                <a:cs typeface="Arial" charset="0"/>
              </a:rPr>
              <a:t>ГРУППА  ПАО «ОКС»</a:t>
            </a:r>
          </a:p>
        </p:txBody>
      </p:sp>
      <p:sp>
        <p:nvSpPr>
          <p:cNvPr id="615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77F96B-CFB6-4518-907C-44F0B688083D}" type="slidenum">
              <a:rPr lang="ru-RU" altLang="ru-RU" sz="1200">
                <a:solidFill>
                  <a:srgbClr val="BFBFB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BFBFBF"/>
              </a:solidFill>
              <a:latin typeface="Arial" charset="0"/>
            </a:endParaRPr>
          </a:p>
        </p:txBody>
      </p:sp>
      <p:sp>
        <p:nvSpPr>
          <p:cNvPr id="10" name="Скругленный прямоугольник 4"/>
          <p:cNvSpPr/>
          <p:nvPr/>
        </p:nvSpPr>
        <p:spPr>
          <a:xfrm>
            <a:off x="1331640" y="1161906"/>
            <a:ext cx="6480720" cy="898670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just" defTabSz="400050" fontAlgn="auto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Публичное акционерное общество «Объединенные Кредитные Системы»</a:t>
            </a:r>
          </a:p>
          <a:p>
            <a:pPr algn="ctr" defTabSz="400050" fontAlgn="auto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(ПАО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«ОКС»)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зарегистрировано в ноябре 2012 года.</a:t>
            </a:r>
          </a:p>
          <a:p>
            <a:pPr algn="ctr" defTabSz="400050" fontAlgn="auto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Основным видом деятельности ПАО «ОКС» является инвестиционная деятельность, в том числе покупка и продажа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ценных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бумаг,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капиталовложения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ценные бумаги. </a:t>
            </a:r>
          </a:p>
          <a:p>
            <a:pPr algn="ctr" defTabSz="400050" fontAlgn="auto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 Группы ПАО «ОКС» входят следующие компании:</a:t>
            </a:r>
          </a:p>
        </p:txBody>
      </p:sp>
      <p:pic>
        <p:nvPicPr>
          <p:cNvPr id="615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4"/>
          <p:cNvSpPr/>
          <p:nvPr/>
        </p:nvSpPr>
        <p:spPr>
          <a:xfrm>
            <a:off x="220663" y="2733675"/>
            <a:ext cx="2751137" cy="1847850"/>
          </a:xfrm>
          <a:prstGeom prst="rect">
            <a:avLst/>
          </a:prstGeom>
          <a:solidFill>
            <a:srgbClr val="609B6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fontAlgn="auto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АКБ Абсолют Банк (ПАО)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00050" fontAlgn="auto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Входит в топ-10 крупнейших ипотечных банков России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приоритетных направлений деятельности также обслуживание корпоративных клиентов и среднего бизнеса, развитие розничного бизнеса с фокусом на ипотечное кредитование и развитие бизнеса по обслуживанию состоятельных клиентов. 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6272213" y="2733675"/>
            <a:ext cx="2692400" cy="1847850"/>
          </a:xfrm>
          <a:prstGeom prst="rect">
            <a:avLst/>
          </a:prstGeom>
          <a:solidFill>
            <a:srgbClr val="F5CA4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fontAlgn="auto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«СК БЛАГОСОСТОЯНИЕ»</a:t>
            </a:r>
          </a:p>
          <a:p>
            <a:pPr algn="just" defTabSz="400050" fontAlgn="auto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из лидеров рынка в области предоставления услуг по страхованию от несчастных случаев и болезней и пенсионных решений. Деятельность по пенсионному обеспечению осуществляет пенсионный фонд «БЛАГОСОСТОЯНИЕ ЭМЭНСИ», занимающий, по данным Центрального банка России, 16 место в стране по объему пенсионных резервов, находящихся в управлении.</a:t>
            </a:r>
          </a:p>
        </p:txBody>
      </p:sp>
      <p:sp>
        <p:nvSpPr>
          <p:cNvPr id="17" name="Скругленный прямоугольник 4"/>
          <p:cNvSpPr/>
          <p:nvPr/>
        </p:nvSpPr>
        <p:spPr>
          <a:xfrm>
            <a:off x="3244850" y="2733675"/>
            <a:ext cx="2755900" cy="1847850"/>
          </a:xfrm>
          <a:prstGeom prst="rect">
            <a:avLst/>
          </a:prstGeom>
          <a:solidFill>
            <a:srgbClr val="B4CC8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fontAlgn="auto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ПАО «ТрансФин-М»</a:t>
            </a:r>
          </a:p>
          <a:p>
            <a:pPr algn="just" defTabSz="400050" fontAlgn="auto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Лизинговая компания, финансирующая сделки с различными видами имущества, в том числе: ж/д составы, воздушные и водные суда, коммерческая недвижимость, оборудование, автотранспорт и спецтехника. По объему портфеля ПАО «ТрансФин-М» занимает 2-е место среди негосударственных лизинговых компаний. </a:t>
            </a:r>
          </a:p>
        </p:txBody>
      </p:sp>
      <p:sp>
        <p:nvSpPr>
          <p:cNvPr id="6158" name="Объект 2"/>
          <p:cNvSpPr>
            <a:spLocks noGrp="1"/>
          </p:cNvSpPr>
          <p:nvPr>
            <p:ph idx="1"/>
          </p:nvPr>
        </p:nvSpPr>
        <p:spPr>
          <a:xfrm>
            <a:off x="323850" y="6021388"/>
            <a:ext cx="8229600" cy="531812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altLang="ru-RU" sz="1400" dirty="0" smtClean="0">
                <a:latin typeface="Arial" charset="0"/>
                <a:cs typeface="Arial" charset="0"/>
              </a:rPr>
              <a:t>Финансовая устойчивость Группы обеспечена наличием высоконадёжных инвестиций в компании с высокими рейтингами от ведущих международных и национальных рейтинговых агентств</a:t>
            </a:r>
          </a:p>
        </p:txBody>
      </p:sp>
      <p:sp>
        <p:nvSpPr>
          <p:cNvPr id="13" name="Овал 12"/>
          <p:cNvSpPr/>
          <p:nvPr/>
        </p:nvSpPr>
        <p:spPr>
          <a:xfrm>
            <a:off x="912813" y="4652963"/>
            <a:ext cx="1368425" cy="1319212"/>
          </a:xfrm>
          <a:prstGeom prst="ellipse">
            <a:avLst/>
          </a:prstGeom>
          <a:solidFill>
            <a:srgbClr val="F2B800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Fitch  Ratings 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960813" y="4652963"/>
            <a:ext cx="1368425" cy="1319212"/>
          </a:xfrm>
          <a:prstGeom prst="ellipse">
            <a:avLst/>
          </a:prstGeom>
          <a:solidFill>
            <a:srgbClr val="2B792F">
              <a:alpha val="75000"/>
            </a:srgbClr>
          </a:solidFill>
          <a:ln>
            <a:solidFill>
              <a:srgbClr val="FFFFF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S&amp;P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934200" y="4652963"/>
            <a:ext cx="1368425" cy="1319212"/>
          </a:xfrm>
          <a:prstGeom prst="ellipse">
            <a:avLst/>
          </a:prstGeom>
          <a:solidFill>
            <a:schemeClr val="accent3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RAEX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A++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388350" cy="576263"/>
          </a:xfrm>
        </p:spPr>
        <p:txBody>
          <a:bodyPr/>
          <a:lstStyle/>
          <a:p>
            <a:r>
              <a:rPr lang="ru-RU" altLang="ru-RU" sz="1400" b="1" dirty="0" smtClean="0">
                <a:latin typeface="Arial" charset="0"/>
                <a:cs typeface="Arial" charset="0"/>
              </a:rPr>
              <a:t>ЭКОНОМИЧЕСКАЯ КОНЪЮНКТУРА В 2015 г.</a:t>
            </a:r>
            <a:endParaRPr lang="ru-RU" altLang="ru-RU" sz="1400" b="1" dirty="0" smtClean="0"/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9BED47-221F-4E7C-A932-A62F91751F30}" type="slidenum">
              <a:rPr lang="ru-RU" altLang="ru-RU" sz="1200">
                <a:solidFill>
                  <a:srgbClr val="BFBFB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rgbClr val="BFBFBF"/>
              </a:solidFill>
              <a:latin typeface="Arial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981075"/>
          <a:ext cx="8208963" cy="1436688"/>
        </p:xfrm>
        <a:graphic>
          <a:graphicData uri="http://schemas.openxmlformats.org/drawingml/2006/table">
            <a:tbl>
              <a:tblPr/>
              <a:tblGrid>
                <a:gridCol w="3259138"/>
                <a:gridCol w="619125"/>
                <a:gridCol w="617537"/>
                <a:gridCol w="619125"/>
                <a:gridCol w="619125"/>
                <a:gridCol w="619125"/>
                <a:gridCol w="617538"/>
                <a:gridCol w="619125"/>
                <a:gridCol w="619125"/>
              </a:tblGrid>
              <a:tr h="198438">
                <a:tc gridSpan="8"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Динамика ключевых макроэкономических показателей РФ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2009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B792F"/>
                    </a:solidFill>
                  </a:tcPr>
                </a:tc>
              </a:tr>
              <a:tr h="82550"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65100"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Рост ВВП в реальном выражении, 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5,2%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-7,8%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4,5%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4,3%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3,4%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1,3%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-3,7%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Рост промышленного производства, 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-9,3%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8,2%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4,7%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2,6%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1,7%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-3,4%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Рост инвестиций в основной капитал, 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9,9%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-15,7%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6,0%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10,8%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6,8%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-0,2%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-2,5%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-8,4%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Рост оборота розничной торговли, 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13,7%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-5,1%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6,4%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7,0%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6,3%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3,9%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2,5%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-10,0%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Инфляция, 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13,3%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8,8%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8,8%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6,1%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6,6%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6,5%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11,4%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12,9%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Рост реальных располагаемых доходов, 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2,4%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3,0%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5,9%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0,5%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4,4%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4,0%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-1,0%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7826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78263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-4,0%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73" name="Диаграмма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38475"/>
            <a:ext cx="29718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4" name="Диаграмма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16"/>
          <a:stretch>
            <a:fillRect/>
          </a:stretch>
        </p:blipFill>
        <p:spPr bwMode="auto">
          <a:xfrm>
            <a:off x="3100388" y="3038475"/>
            <a:ext cx="29622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5" name="Диаграмма 5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038475"/>
            <a:ext cx="29718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0825" y="2806700"/>
            <a:ext cx="266541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Банковский сектор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44850" y="2806700"/>
            <a:ext cx="26638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Лизинговый сектор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37288" y="2806700"/>
            <a:ext cx="266541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Страховой сектор</a:t>
            </a:r>
          </a:p>
        </p:txBody>
      </p:sp>
      <p:sp>
        <p:nvSpPr>
          <p:cNvPr id="8279" name="Объект 2"/>
          <p:cNvSpPr>
            <a:spLocks noGrp="1"/>
          </p:cNvSpPr>
          <p:nvPr>
            <p:ph idx="1"/>
          </p:nvPr>
        </p:nvSpPr>
        <p:spPr>
          <a:xfrm>
            <a:off x="323850" y="5445125"/>
            <a:ext cx="8229600" cy="110807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altLang="ru-RU" sz="1400" dirty="0" smtClean="0">
                <a:latin typeface="Arial" charset="0"/>
                <a:cs typeface="Arial" charset="0"/>
              </a:rPr>
              <a:t>На фоне негативных общеэкономических тенденций  показатели различных финансовых секторов ухудшались: в банковском секторе это выразилось в росте просрочки и падении прибылей, в лизинге привело к снижению объема нового бизнеса, в страховом секторе наблюдался рост коэффициента выплат.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781050" y="292100"/>
            <a:ext cx="8362950" cy="571500"/>
          </a:xfrm>
        </p:spPr>
        <p:txBody>
          <a:bodyPr/>
          <a:lstStyle/>
          <a:p>
            <a:pPr eaLnBrk="1" hangingPunct="1"/>
            <a:r>
              <a:rPr lang="ru-RU" altLang="ru-RU" sz="1400" b="1" dirty="0" smtClean="0">
                <a:latin typeface="Arial" charset="0"/>
                <a:cs typeface="Arial" charset="0"/>
              </a:rPr>
              <a:t>ПРИОРИТЕТНЫЕ НАПРАВЛЕНИЯ ДЕЯТЕЛЬНОСТИ ПАО «ОКС»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F84B0F-90BF-4E4C-B31C-1B914DBDEC94}" type="slidenum">
              <a:rPr lang="ru-RU" altLang="ru-RU" sz="1200">
                <a:solidFill>
                  <a:srgbClr val="BFBFB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BFBFBF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0113" y="1209675"/>
            <a:ext cx="7488237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marL="285750" indent="-285750" algn="just" eaLnBrk="1" hangingPunct="1">
              <a:buClr>
                <a:srgbClr val="2B792F"/>
              </a:buClr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Инвестиции в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ценные бумаги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, обеспечивающие стабильный доход от дивидендных и купонных платежей;</a:t>
            </a:r>
          </a:p>
          <a:p>
            <a:pPr marL="285750" indent="-285750" algn="just" eaLnBrk="1" hangingPunct="1">
              <a:buClr>
                <a:srgbClr val="2B792F"/>
              </a:buClr>
              <a:buFont typeface="Wingdings" panose="05000000000000000000" pitchFamily="2" charset="2"/>
              <a:buChar char="ü"/>
              <a:defRPr/>
            </a:pP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2B792F"/>
              </a:buClr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Участие представителей Общества в советах директоров дочерних компаний с целью повышения эффективности финансово-хозяйственной деятельности компаний;</a:t>
            </a:r>
          </a:p>
          <a:p>
            <a:pPr marL="285750" indent="-285750" algn="just" eaLnBrk="1" hangingPunct="1">
              <a:buClr>
                <a:srgbClr val="2B792F"/>
              </a:buClr>
              <a:buFont typeface="Wingdings" panose="05000000000000000000" pitchFamily="2" charset="2"/>
              <a:buChar char="ü"/>
              <a:defRPr/>
            </a:pP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2B792F"/>
              </a:buClr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Внедрение лучших практик корпоративного управления в дочерних компаниях (в </a:t>
            </a:r>
            <a:r>
              <a:rPr lang="ru-RU" dirty="0" err="1">
                <a:latin typeface="Arial Narrow" panose="020B0606020202030204" pitchFamily="34" charset="0"/>
                <a:cs typeface="Arial" panose="020B0604020202020204" pitchFamily="34" charset="0"/>
              </a:rPr>
              <a:t>т.ч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. основанных на Кодексе корпоративного управления ЦБ РФ);</a:t>
            </a:r>
          </a:p>
          <a:p>
            <a:pPr marL="285750" indent="-285750" algn="just" eaLnBrk="1" hangingPunct="1">
              <a:buClr>
                <a:srgbClr val="2B792F"/>
              </a:buClr>
              <a:buFont typeface="Wingdings" panose="05000000000000000000" pitchFamily="2" charset="2"/>
              <a:buChar char="ü"/>
              <a:defRPr/>
            </a:pP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2B792F"/>
              </a:buClr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Увеличение синергии от реализации дочерними компаниями совместных проектов по развитию бизнеса;</a:t>
            </a:r>
          </a:p>
          <a:p>
            <a:pPr marL="285750" indent="-285750" algn="just" eaLnBrk="1" hangingPunct="1">
              <a:buClr>
                <a:srgbClr val="2B792F"/>
              </a:buClr>
              <a:buFont typeface="Wingdings" panose="05000000000000000000" pitchFamily="2" charset="2"/>
              <a:buChar char="ü"/>
              <a:defRPr/>
            </a:pP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2B792F"/>
              </a:buClr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Внедрение комплексной системы контроля рисков Общества с учетом рисков дочерних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компаний;</a:t>
            </a:r>
          </a:p>
          <a:p>
            <a:pPr marL="285750" indent="-285750" algn="just" eaLnBrk="1" hangingPunct="1">
              <a:buClr>
                <a:srgbClr val="2B792F"/>
              </a:buClr>
              <a:buFont typeface="Wingdings" panose="05000000000000000000" pitchFamily="2" charset="2"/>
              <a:buChar char="ü"/>
              <a:defRPr/>
            </a:pP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2B792F"/>
              </a:buClr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Создание Отдела внутреннего аудита с функциями мониторинга и контроля системы управления рисков дочерних компаний.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dirty="0"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425"/>
            <a:ext cx="20161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Стрелка вниз 17"/>
          <p:cNvSpPr/>
          <p:nvPr/>
        </p:nvSpPr>
        <p:spPr>
          <a:xfrm rot="10800000">
            <a:off x="2358295" y="1679297"/>
            <a:ext cx="309562" cy="584200"/>
          </a:xfrm>
          <a:prstGeom prst="downArrow">
            <a:avLst/>
          </a:prstGeom>
          <a:solidFill>
            <a:srgbClr val="609B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268" name="Заголовок 1"/>
          <p:cNvSpPr>
            <a:spLocks noGrp="1"/>
          </p:cNvSpPr>
          <p:nvPr>
            <p:ph type="title"/>
          </p:nvPr>
        </p:nvSpPr>
        <p:spPr>
          <a:xfrm>
            <a:off x="1547813" y="265113"/>
            <a:ext cx="7596187" cy="571500"/>
          </a:xfrm>
        </p:spPr>
        <p:txBody>
          <a:bodyPr/>
          <a:lstStyle/>
          <a:p>
            <a:pPr eaLnBrk="1" hangingPunct="1"/>
            <a:r>
              <a:rPr lang="ru-RU" altLang="ru-RU" sz="1400" b="1" dirty="0" smtClean="0">
                <a:latin typeface="Arial" charset="0"/>
                <a:cs typeface="Arial" charset="0"/>
              </a:rPr>
              <a:t>ОТЧЕТ СОВЕТА ДИРЕКТОРОВ ОБЩЕСТВА </a:t>
            </a:r>
            <a:br>
              <a:rPr lang="ru-RU" altLang="ru-RU" sz="1400" b="1" dirty="0" smtClean="0">
                <a:latin typeface="Arial" charset="0"/>
                <a:cs typeface="Arial" charset="0"/>
              </a:rPr>
            </a:br>
            <a:r>
              <a:rPr lang="ru-RU" altLang="ru-RU" sz="1400" b="1" dirty="0" smtClean="0">
                <a:latin typeface="Arial" charset="0"/>
                <a:cs typeface="Arial" charset="0"/>
              </a:rPr>
              <a:t>О РЕЗУЛЬТАТАХ РАЗВИТИЯ ПАО «ОКС» ЗА 2015 г.</a:t>
            </a:r>
          </a:p>
        </p:txBody>
      </p:sp>
      <p:sp>
        <p:nvSpPr>
          <p:cNvPr id="1126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35607A-9835-44FE-AB52-CA017243FB6A}" type="slidenum">
              <a:rPr lang="ru-RU" altLang="ru-RU" sz="1200">
                <a:solidFill>
                  <a:srgbClr val="BFBFB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BFBFBF"/>
              </a:solidFill>
              <a:latin typeface="Arial" charset="0"/>
            </a:endParaRPr>
          </a:p>
        </p:txBody>
      </p:sp>
      <p:sp>
        <p:nvSpPr>
          <p:cNvPr id="10" name="Скругленный прямоугольник 4"/>
          <p:cNvSpPr/>
          <p:nvPr/>
        </p:nvSpPr>
        <p:spPr>
          <a:xfrm>
            <a:off x="1335672" y="1112359"/>
            <a:ext cx="6480720" cy="48788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ПАО «ОКС»</a:t>
            </a:r>
          </a:p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Чистая прибыль 352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971600" y="2338110"/>
            <a:ext cx="2808312" cy="554037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Дивиденды от дочерних компаний  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"/>
          <p:cNvSpPr/>
          <p:nvPr/>
        </p:nvSpPr>
        <p:spPr>
          <a:xfrm>
            <a:off x="4841145" y="2338110"/>
            <a:ext cx="2899207" cy="658842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Прибыль от операций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ценными бумагами</a:t>
            </a:r>
          </a:p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0825" y="3356992"/>
            <a:ext cx="8712200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Рост капитала на 2,7% - до 24,3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Продажа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100% акций АО «ЖАСО»;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Старт продаж страховых продуктов АО «СК БЛАГОСОСТОЯНИЕ» через сеть АКБ «Абсолют Банк» (ПАО)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консолидированной системы мониторинга и управления рисками на уровне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дочерних компаний 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Отдела внутреннего аудита с функциями мониторинга и контроля рисков дочерних компаний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ru-RU" sz="1600" dirty="0">
              <a:cs typeface="Arial" panose="020B0604020202020204" pitchFamily="34" charset="0"/>
            </a:endParaRPr>
          </a:p>
        </p:txBody>
      </p:sp>
      <p:sp>
        <p:nvSpPr>
          <p:cNvPr id="50" name="Стрелка вниз 49"/>
          <p:cNvSpPr/>
          <p:nvPr/>
        </p:nvSpPr>
        <p:spPr>
          <a:xfrm rot="10800000">
            <a:off x="5915882" y="1679297"/>
            <a:ext cx="311150" cy="584200"/>
          </a:xfrm>
          <a:prstGeom prst="downArrow">
            <a:avLst/>
          </a:prstGeom>
          <a:solidFill>
            <a:srgbClr val="609B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81050" y="292100"/>
            <a:ext cx="8362950" cy="571500"/>
          </a:xfrm>
        </p:spPr>
        <p:txBody>
          <a:bodyPr/>
          <a:lstStyle/>
          <a:p>
            <a:pPr eaLnBrk="1" hangingPunct="1"/>
            <a:r>
              <a:rPr lang="ru-RU" altLang="ru-RU" sz="1400" b="1" dirty="0" smtClean="0">
                <a:latin typeface="Arial" charset="0"/>
                <a:cs typeface="Arial" charset="0"/>
              </a:rPr>
              <a:t>АКБ АБСОЛЮТ БАНК (ПАО) ПО ИТОГАМ 2015 г.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5FB81B-C430-40BE-9D5C-05B63B243820}" type="slidenum">
              <a:rPr lang="ru-RU" altLang="ru-RU" sz="1200">
                <a:solidFill>
                  <a:srgbClr val="BFBFB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BFBFBF"/>
              </a:solidFill>
              <a:latin typeface="Arial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39552" y="3861048"/>
            <a:ext cx="821848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altLang="ru-RU" sz="1200" b="1" dirty="0">
                <a:latin typeface="Arial" charset="0"/>
              </a:rPr>
              <a:t>Коэффициент достаточности капитала (Базель </a:t>
            </a:r>
            <a:r>
              <a:rPr lang="en-US" altLang="ru-RU" sz="1200" b="1" dirty="0">
                <a:latin typeface="Arial" charset="0"/>
              </a:rPr>
              <a:t>II)</a:t>
            </a:r>
            <a:r>
              <a:rPr lang="ru-RU" altLang="ru-RU" sz="1200" b="1" dirty="0">
                <a:latin typeface="Arial" charset="0"/>
              </a:rPr>
              <a:t> составил 12,9%;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altLang="ru-RU" sz="1200" b="1" dirty="0">
                <a:latin typeface="Arial" charset="0"/>
              </a:rPr>
              <a:t>Операционные доходы без учета резервов выросли на 25%;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altLang="ru-RU" sz="1200" b="1" dirty="0">
                <a:latin typeface="Arial" charset="0"/>
              </a:rPr>
              <a:t>В марте </a:t>
            </a:r>
            <a:r>
              <a:rPr lang="ru-RU" altLang="ru-RU" sz="1200" b="1" dirty="0" smtClean="0">
                <a:latin typeface="Arial" charset="0"/>
              </a:rPr>
              <a:t>2015 г</a:t>
            </a:r>
            <a:r>
              <a:rPr lang="ru-RU" altLang="ru-RU" sz="1200" b="1" dirty="0">
                <a:latin typeface="Arial" charset="0"/>
              </a:rPr>
              <a:t>. Банк вступил в государственную программу ипотечного кредитования;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altLang="ru-RU" sz="1200" b="1" dirty="0">
                <a:latin typeface="Arial" charset="0"/>
              </a:rPr>
              <a:t>В июле </a:t>
            </a:r>
            <a:r>
              <a:rPr lang="ru-RU" altLang="ru-RU" sz="1200" b="1" dirty="0" smtClean="0">
                <a:latin typeface="Arial" charset="0"/>
              </a:rPr>
              <a:t>2015 г</a:t>
            </a:r>
            <a:r>
              <a:rPr lang="ru-RU" altLang="ru-RU" sz="1200" b="1" dirty="0">
                <a:latin typeface="Arial" charset="0"/>
              </a:rPr>
              <a:t>. подписаны договоры субординированных займов с ГК АСВ на 6 </a:t>
            </a:r>
            <a:r>
              <a:rPr lang="ru-RU" altLang="ru-RU" sz="1200" b="1" dirty="0" smtClean="0">
                <a:latin typeface="Arial" charset="0"/>
              </a:rPr>
              <a:t>млрд руб</a:t>
            </a:r>
            <a:r>
              <a:rPr lang="ru-RU" altLang="ru-RU" sz="1200" b="1" dirty="0">
                <a:latin typeface="Arial" charset="0"/>
              </a:rPr>
              <a:t>.;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altLang="ru-RU" sz="1200" b="1" dirty="0">
                <a:latin typeface="Arial" charset="0"/>
              </a:rPr>
              <a:t>Банк увеличил капитал на 3 </a:t>
            </a:r>
            <a:r>
              <a:rPr lang="ru-RU" altLang="ru-RU" sz="1200" b="1" dirty="0" smtClean="0">
                <a:latin typeface="Arial" charset="0"/>
              </a:rPr>
              <a:t>млрд руб</a:t>
            </a:r>
            <a:r>
              <a:rPr lang="ru-RU" altLang="ru-RU" sz="1200" b="1" dirty="0">
                <a:latin typeface="Arial" charset="0"/>
              </a:rPr>
              <a:t>., разместив доп. выпуск об. акций.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581155"/>
              </p:ext>
            </p:extLst>
          </p:nvPr>
        </p:nvGraphicFramePr>
        <p:xfrm>
          <a:off x="477838" y="1309688"/>
          <a:ext cx="7983537" cy="2358012"/>
        </p:xfrm>
        <a:graphic>
          <a:graphicData uri="http://schemas.openxmlformats.org/drawingml/2006/table">
            <a:tbl>
              <a:tblPr firstRow="1" firstCol="1" lastRow="1" lastCol="1" bandRow="1"/>
              <a:tblGrid>
                <a:gridCol w="210298"/>
                <a:gridCol w="3739848"/>
                <a:gridCol w="1878927"/>
                <a:gridCol w="2154464"/>
              </a:tblGrid>
              <a:tr h="6770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ru-RU" sz="1000" b="1" i="1" u="none" strike="noStrike" kern="120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965" marR="28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1" u="none" strike="noStrike" kern="120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АКБ Абсолют Банк (ПАО)</a:t>
                      </a:r>
                      <a:endParaRPr lang="ru-RU" sz="10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Российский банковский сектор</a:t>
                      </a:r>
                      <a:endParaRPr lang="ru-RU" sz="10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  <a:tr h="199687">
                <a:tc gridSpan="2">
                  <a:txBody>
                    <a:bodyPr/>
                    <a:lstStyle/>
                    <a:p>
                      <a:pPr marL="3175" indent="-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" indent="-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6" marR="68206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3895" algn="dec"/>
                        </a:tabLst>
                      </a:pPr>
                      <a:endParaRPr lang="ru-RU" sz="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3895" algn="dec"/>
                        </a:tabLst>
                      </a:pPr>
                      <a:endParaRPr lang="ru-RU" sz="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806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Темпы роста активов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6C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 (291 млрд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6C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 кредитного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портфеля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6C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 (до 168 млрд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6C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6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 ипотечного кредитования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6C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(до 54,5 млрд руб.)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6C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0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Проблемная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задолженность в общем объеме кредитования</a:t>
                      </a: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FCB1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▼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(до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3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4190">
                <a:tc gridSpan="3">
                  <a:txBody>
                    <a:bodyPr/>
                    <a:lstStyle/>
                    <a:p>
                      <a:pPr marL="85725" indent="0" algn="l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820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5725" indent="0" algn="l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6820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820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781050" y="292100"/>
            <a:ext cx="8362950" cy="571500"/>
          </a:xfrm>
        </p:spPr>
        <p:txBody>
          <a:bodyPr/>
          <a:lstStyle/>
          <a:p>
            <a:pPr eaLnBrk="1" hangingPunct="1"/>
            <a:r>
              <a:rPr lang="ru-RU" altLang="ru-RU" sz="1400" b="1" dirty="0" smtClean="0">
                <a:latin typeface="Arial" charset="0"/>
                <a:cs typeface="Arial" charset="0"/>
              </a:rPr>
              <a:t>ПАО «ТРАНСФИН-М» ПО ИТОГАМ 2015 г.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F630D2-4CD4-476F-A3FB-668057AC061E}" type="slidenum">
              <a:rPr lang="ru-RU" altLang="ru-RU" sz="1200">
                <a:solidFill>
                  <a:srgbClr val="BFBFB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>
              <a:solidFill>
                <a:srgbClr val="BFBFBF"/>
              </a:solidFill>
              <a:latin typeface="Arial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8313" y="3933825"/>
            <a:ext cx="8567737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Рост лизингового портфеля на 7,6% (до 266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Cost/Income Ratio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не более 19%;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Рост стоимости активов на 7% (до 114,6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Рост выручки по основной деятельности на 8,2% (до 18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Рост прибыли от продаж на 9,5% (до 10,5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Размещены конвертируемые облигации на 3,5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 руб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Доля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прочих отраслей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в объеме нового бизнеса выросла до 59,5%;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Наращиваются компетенции в ремонтах и оперировании железнодорожных вагонов, в недвижимости и морских судах;</a:t>
            </a:r>
          </a:p>
          <a:p>
            <a:pPr marL="171450" indent="-1714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Совершенствуется система риск-менеджмента.</a:t>
            </a:r>
          </a:p>
          <a:p>
            <a:pPr eaLnBrk="1" hangingPunct="1">
              <a:defRPr/>
            </a:pPr>
            <a:endParaRPr lang="ru-RU" dirty="0"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dirty="0"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83376"/>
              </p:ext>
            </p:extLst>
          </p:nvPr>
        </p:nvGraphicFramePr>
        <p:xfrm>
          <a:off x="539750" y="765175"/>
          <a:ext cx="7983538" cy="3159236"/>
        </p:xfrm>
        <a:graphic>
          <a:graphicData uri="http://schemas.openxmlformats.org/drawingml/2006/table">
            <a:tbl>
              <a:tblPr firstRow="1" firstCol="1" lastRow="1" lastCol="1" bandRow="1"/>
              <a:tblGrid>
                <a:gridCol w="288025"/>
                <a:gridCol w="4744744"/>
                <a:gridCol w="2950769"/>
              </a:tblGrid>
              <a:tr h="39044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Компания</a:t>
                      </a:r>
                      <a:endParaRPr lang="ru-RU" sz="1000" b="1" i="1" u="none" strike="noStrike" kern="120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965" marR="2896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1" u="none" strike="noStrike" kern="1200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8966" marR="2896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Портфель на 01.01.2016, млрд</a:t>
                      </a:r>
                      <a:r>
                        <a:rPr lang="ru-RU" sz="1000" b="1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руб.</a:t>
                      </a:r>
                      <a:endParaRPr lang="ru-RU" sz="10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  <a:tr h="115161">
                <a:tc gridSpan="2">
                  <a:txBody>
                    <a:bodyPr/>
                    <a:lstStyle/>
                    <a:p>
                      <a:pPr marL="3175" indent="-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" indent="-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6" marR="68206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3895" algn="dec"/>
                        </a:tabLst>
                      </a:pPr>
                      <a:endParaRPr lang="ru-RU" sz="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204" marR="68204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1878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ВЭБ-лизинг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ВТБ Лизинг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7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СБЕРБАНК ЛИЗИНГ (ГК)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ТрансФин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-М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87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транспортная лизинговая компания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Альфа-Лизинг (ГК)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Европлан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Балтийский лизинг (ГК)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Сименс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CARCADE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Лизинг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89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Топ-10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лизинговых компаний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89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Топ-10 лизинговых компаний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70,2%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89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Источник: Эксперт РА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2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 gridSpan="3">
                  <a:txBody>
                    <a:bodyPr/>
                    <a:lstStyle/>
                    <a:p>
                      <a:pPr marL="85725" indent="0" algn="l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820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5725" indent="0" algn="l" defTabSz="914400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6820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792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781050" y="292100"/>
            <a:ext cx="8362950" cy="571500"/>
          </a:xfrm>
        </p:spPr>
        <p:txBody>
          <a:bodyPr/>
          <a:lstStyle/>
          <a:p>
            <a:pPr eaLnBrk="1" hangingPunct="1"/>
            <a:r>
              <a:rPr lang="ru-RU" altLang="ru-RU" sz="1400" b="1" dirty="0" smtClean="0">
                <a:latin typeface="Arial" charset="0"/>
                <a:cs typeface="Arial" charset="0"/>
              </a:rPr>
              <a:t>АО «СК БЛАГОСОСТОЯНИЕ» ПО ИТОГАМ 2015 г.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BF4BE3-0A9B-4DF6-8C4C-B20A5351AF5E}" type="slidenum">
              <a:rPr lang="ru-RU" altLang="ru-RU" sz="1200">
                <a:solidFill>
                  <a:srgbClr val="BFBFB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>
              <a:solidFill>
                <a:srgbClr val="BFBFBF"/>
              </a:solidFill>
              <a:latin typeface="Arial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468313" y="3933825"/>
            <a:ext cx="8351837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altLang="ru-RU" sz="1200" b="1" dirty="0">
                <a:latin typeface="Arial" charset="0"/>
              </a:rPr>
              <a:t>Плановый показатель по прибыли превышен на 42%;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altLang="ru-RU" sz="1200" b="1" dirty="0">
                <a:latin typeface="Arial" charset="0"/>
              </a:rPr>
              <a:t>Плановый показатель по </a:t>
            </a:r>
            <a:r>
              <a:rPr lang="en-US" altLang="ru-RU" sz="1200" b="1" dirty="0">
                <a:latin typeface="Arial" charset="0"/>
              </a:rPr>
              <a:t>ROE </a:t>
            </a:r>
            <a:r>
              <a:rPr lang="ru-RU" altLang="ru-RU" sz="1200" b="1" dirty="0">
                <a:latin typeface="Arial" charset="0"/>
              </a:rPr>
              <a:t>превышен на 68%;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altLang="ru-RU" sz="1200" b="1" dirty="0">
                <a:latin typeface="Arial" charset="0"/>
              </a:rPr>
              <a:t>Плановый показатель по сбору страховых взносов превышен на 49% за счет привлечения новых клиентов;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altLang="ru-RU" sz="1200" b="1" dirty="0">
                <a:latin typeface="Arial" charset="0"/>
              </a:rPr>
              <a:t>По </a:t>
            </a:r>
            <a:r>
              <a:rPr lang="en-US" altLang="ru-RU" sz="1200" b="1" dirty="0">
                <a:latin typeface="Arial" charset="0"/>
              </a:rPr>
              <a:t>OPEX </a:t>
            </a:r>
            <a:r>
              <a:rPr lang="ru-RU" altLang="ru-RU" sz="1200" b="1" dirty="0">
                <a:latin typeface="Arial" charset="0"/>
              </a:rPr>
              <a:t>плановый показатель не превышен – достигнута экономия бюджета в 1,0% или 5 </a:t>
            </a:r>
            <a:r>
              <a:rPr lang="ru-RU" altLang="ru-RU" sz="1200" b="1" dirty="0" smtClean="0">
                <a:latin typeface="Arial" charset="0"/>
              </a:rPr>
              <a:t>млн руб</a:t>
            </a:r>
            <a:r>
              <a:rPr lang="ru-RU" altLang="ru-RU" sz="1200" b="1" dirty="0">
                <a:latin typeface="Arial" charset="0"/>
              </a:rPr>
              <a:t>.;</a:t>
            </a:r>
            <a:endParaRPr lang="en-US" altLang="ru-RU" sz="1200" b="1" dirty="0">
              <a:latin typeface="Arial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ru-RU" altLang="ru-RU" sz="1200" b="1" dirty="0">
                <a:latin typeface="Arial" charset="0"/>
              </a:rPr>
              <a:t>В декабре </a:t>
            </a:r>
            <a:r>
              <a:rPr lang="ru-RU" altLang="ru-RU" sz="1200" b="1" dirty="0" smtClean="0">
                <a:latin typeface="Arial" charset="0"/>
              </a:rPr>
              <a:t>2015 г</a:t>
            </a:r>
            <a:r>
              <a:rPr lang="ru-RU" altLang="ru-RU" sz="1200" b="1" dirty="0">
                <a:latin typeface="Arial" charset="0"/>
              </a:rPr>
              <a:t>. подписаны документы по приобретению акций АО «</a:t>
            </a:r>
            <a:r>
              <a:rPr lang="ru-RU" altLang="ru-RU" sz="1200" b="1" dirty="0" err="1">
                <a:latin typeface="Arial" charset="0"/>
              </a:rPr>
              <a:t>Интач</a:t>
            </a:r>
            <a:r>
              <a:rPr lang="ru-RU" altLang="ru-RU" sz="1200" b="1" dirty="0">
                <a:latin typeface="Arial" charset="0"/>
              </a:rPr>
              <a:t>» в рамках реализации стратегии диверсификации продуктов и развитию канала продаж.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266366"/>
              </p:ext>
            </p:extLst>
          </p:nvPr>
        </p:nvGraphicFramePr>
        <p:xfrm>
          <a:off x="899592" y="733758"/>
          <a:ext cx="7128792" cy="3127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899592" y="317500"/>
            <a:ext cx="8362950" cy="571500"/>
          </a:xfrm>
        </p:spPr>
        <p:txBody>
          <a:bodyPr/>
          <a:lstStyle/>
          <a:p>
            <a:pPr eaLnBrk="1" hangingPunct="1"/>
            <a:r>
              <a:rPr lang="ru-RU" altLang="ru-RU" sz="1400" b="1" dirty="0" smtClean="0">
                <a:latin typeface="Arial" charset="0"/>
                <a:cs typeface="Arial" charset="0"/>
              </a:rPr>
              <a:t>СТРАТЕГИЧЕСКИЕ ЦЕЛИ АКБ АБСОЛЮТ БАНК (ПАО) ДО 2017г.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C2D26C-15E4-4807-BB9F-64D12C007582}" type="slidenum">
              <a:rPr lang="ru-RU" altLang="ru-RU" sz="1200">
                <a:solidFill>
                  <a:srgbClr val="BFBFBF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>
              <a:solidFill>
                <a:srgbClr val="BFBFBF"/>
              </a:solidFill>
              <a:latin typeface="Arial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161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4"/>
          <p:cNvSpPr/>
          <p:nvPr/>
        </p:nvSpPr>
        <p:spPr>
          <a:xfrm>
            <a:off x="2555875" y="889000"/>
            <a:ext cx="3441700" cy="43021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АКБ Абсолют Банк (ПАО)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>
            <a:stCxn id="14" idx="1"/>
          </p:cNvCxnSpPr>
          <p:nvPr/>
        </p:nvCxnSpPr>
        <p:spPr>
          <a:xfrm flipH="1" flipV="1">
            <a:off x="1725613" y="1103313"/>
            <a:ext cx="83026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33550" y="1103313"/>
            <a:ext cx="0" cy="369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14" idx="3"/>
          </p:cNvCxnSpPr>
          <p:nvPr/>
        </p:nvCxnSpPr>
        <p:spPr>
          <a:xfrm flipV="1">
            <a:off x="5997575" y="1103313"/>
            <a:ext cx="7683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765925" y="1103313"/>
            <a:ext cx="0" cy="3698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4"/>
          <p:cNvSpPr/>
          <p:nvPr/>
        </p:nvSpPr>
        <p:spPr>
          <a:xfrm>
            <a:off x="752475" y="1450975"/>
            <a:ext cx="3441700" cy="59372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Вхождение в ТОП-30 банков по объему активов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4"/>
          <p:cNvSpPr/>
          <p:nvPr/>
        </p:nvSpPr>
        <p:spPr>
          <a:xfrm>
            <a:off x="4289425" y="1454150"/>
            <a:ext cx="3441700" cy="58737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Концентрация на среднем бизнесе и премиальном сегменте частных клиентов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4"/>
          <p:cNvSpPr/>
          <p:nvPr/>
        </p:nvSpPr>
        <p:spPr>
          <a:xfrm>
            <a:off x="749300" y="2178050"/>
            <a:ext cx="3441700" cy="58737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ROE ≥ 10%</a:t>
            </a:r>
          </a:p>
        </p:txBody>
      </p:sp>
      <p:sp>
        <p:nvSpPr>
          <p:cNvPr id="23" name="Скругленный прямоугольник 4"/>
          <p:cNvSpPr/>
          <p:nvPr/>
        </p:nvSpPr>
        <p:spPr>
          <a:xfrm>
            <a:off x="4289425" y="2184400"/>
            <a:ext cx="3441700" cy="58737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cost/income ≤ 60%</a:t>
            </a:r>
          </a:p>
        </p:txBody>
      </p:sp>
      <p:sp>
        <p:nvSpPr>
          <p:cNvPr id="24" name="Скругленный прямоугольник 4"/>
          <p:cNvSpPr/>
          <p:nvPr/>
        </p:nvSpPr>
        <p:spPr>
          <a:xfrm>
            <a:off x="749300" y="2913063"/>
            <a:ext cx="3441700" cy="58737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риск-менеджмента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4"/>
          <p:cNvSpPr/>
          <p:nvPr/>
        </p:nvSpPr>
        <p:spPr>
          <a:xfrm>
            <a:off x="4289425" y="2916238"/>
            <a:ext cx="3452813" cy="58737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Резервирование по МСФО не более 6% и 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NPL </a:t>
            </a: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5,5%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4"/>
          <p:cNvSpPr/>
          <p:nvPr/>
        </p:nvSpPr>
        <p:spPr>
          <a:xfrm>
            <a:off x="754063" y="3617913"/>
            <a:ext cx="3443287" cy="58737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внутренних процессов и систем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4"/>
          <p:cNvSpPr/>
          <p:nvPr/>
        </p:nvSpPr>
        <p:spPr>
          <a:xfrm>
            <a:off x="4298950" y="3617913"/>
            <a:ext cx="3443288" cy="587375"/>
          </a:xfrm>
          <a:prstGeom prst="rect">
            <a:avLst/>
          </a:prstGeom>
          <a:solidFill>
            <a:srgbClr val="D8E8D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72000" rIns="72000" bIns="72000" spcCol="1270" anchor="ctr"/>
          <a:lstStyle/>
          <a:p>
            <a:pPr algn="ctr" defTabSz="400050" eaLnBrk="1" fontAlgn="auto" hangingPunct="1">
              <a:spcAft>
                <a:spcPts val="0"/>
              </a:spcAft>
              <a:buClr>
                <a:srgbClr val="9BBB59">
                  <a:lumMod val="75000"/>
                </a:srgbClr>
              </a:buClr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Постоянное улучшение качества работы с клиентами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33550" y="2041525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25613" y="2765425"/>
            <a:ext cx="0" cy="147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33550" y="3500438"/>
            <a:ext cx="0" cy="106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04025" y="2041525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6804025" y="2786063"/>
            <a:ext cx="0" cy="12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804025" y="3500438"/>
            <a:ext cx="0" cy="106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1561</Words>
  <Application>Microsoft Office PowerPoint</Application>
  <PresentationFormat>Экран (4:3)</PresentationFormat>
  <Paragraphs>294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Tahoma</vt:lpstr>
      <vt:lpstr>Times New Roman</vt:lpstr>
      <vt:lpstr>Wingdings</vt:lpstr>
      <vt:lpstr>Тема Office</vt:lpstr>
      <vt:lpstr>ОСНОВНЫЕ ПОЛОЖЕНИЯ ГОДОВОГО ОТЧЕТА  ПУБЛИЧНОГО АКЦИОНЕРНОГО ОБЩЕСТВА  «ОБЪЕДИНЕННЫЕ КРЕДИТНЫЕ СИСТЕМЫ»  ЗА 2015 год</vt:lpstr>
      <vt:lpstr>ГРУППА  ПАО «ОКС»</vt:lpstr>
      <vt:lpstr>ЭКОНОМИЧЕСКАЯ КОНЪЮНКТУРА В 2015 г.</vt:lpstr>
      <vt:lpstr>ПРИОРИТЕТНЫЕ НАПРАВЛЕНИЯ ДЕЯТЕЛЬНОСТИ ПАО «ОКС»</vt:lpstr>
      <vt:lpstr>ОТЧЕТ СОВЕТА ДИРЕКТОРОВ ОБЩЕСТВА  О РЕЗУЛЬТАТАХ РАЗВИТИЯ ПАО «ОКС» ЗА 2015 г.</vt:lpstr>
      <vt:lpstr>АКБ АБСОЛЮТ БАНК (ПАО) ПО ИТОГАМ 2015 г.</vt:lpstr>
      <vt:lpstr>ПАО «ТРАНСФИН-М» ПО ИТОГАМ 2015 г.</vt:lpstr>
      <vt:lpstr>АО «СК БЛАГОСОСТОЯНИЕ» ПО ИТОГАМ 2015 г.</vt:lpstr>
      <vt:lpstr>СТРАТЕГИЧЕСКИЕ ЦЕЛИ АКБ АБСОЛЮТ БАНК (ПАО) ДО 2017г.</vt:lpstr>
      <vt:lpstr>СТРАТЕГИЧЕСКИЕ ЦЕЛИ ПАО «ТРАНСФИН-М» НА 2016г.</vt:lpstr>
      <vt:lpstr>СТРАТЕГИЧЕСКИЕ ЦЕЛИ АО «СК БЛАГОСОСТОЯНИЕ» ДО 2017 г.</vt:lpstr>
      <vt:lpstr>ПЕРСПЕКТИВЫ РАЗВИТИЯ ПАО «ОКС» В 2016-2018гг.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Геннадьевич Косырев</dc:creator>
  <cp:lastModifiedBy>Обшиев Алексей Церенович</cp:lastModifiedBy>
  <cp:revision>152</cp:revision>
  <cp:lastPrinted>2015-01-27T09:21:28Z</cp:lastPrinted>
  <dcterms:created xsi:type="dcterms:W3CDTF">2014-12-16T12:26:36Z</dcterms:created>
  <dcterms:modified xsi:type="dcterms:W3CDTF">2016-07-07T06:03:34Z</dcterms:modified>
</cp:coreProperties>
</file>