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266" r:id="rId4"/>
    <p:sldId id="261" r:id="rId5"/>
    <p:sldId id="271" r:id="rId6"/>
    <p:sldId id="270" r:id="rId7"/>
    <p:sldId id="276" r:id="rId8"/>
    <p:sldId id="274" r:id="rId9"/>
    <p:sldId id="275" r:id="rId10"/>
    <p:sldId id="272" r:id="rId11"/>
    <p:sldId id="279" r:id="rId12"/>
    <p:sldId id="280" r:id="rId13"/>
    <p:sldId id="281" r:id="rId14"/>
    <p:sldId id="278" r:id="rId15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orient="horz" pos="73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pos="2880">
          <p15:clr>
            <a:srgbClr val="A4A3A4"/>
          </p15:clr>
        </p15:guide>
        <p15:guide id="6" pos="204" userDrawn="1">
          <p15:clr>
            <a:srgbClr val="A4A3A4"/>
          </p15:clr>
        </p15:guide>
        <p15:guide id="7" pos="5420" userDrawn="1">
          <p15:clr>
            <a:srgbClr val="A4A3A4"/>
          </p15:clr>
        </p15:guide>
        <p15:guide id="8" pos="612" userDrawn="1">
          <p15:clr>
            <a:srgbClr val="A4A3A4"/>
          </p15:clr>
        </p15:guide>
        <p15:guide id="9" pos="51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ей Александрович Корзун" initials="ААК" lastIdx="2" clrIdx="0"/>
  <p:cmAuthor id="1" name="Михаил Геннадьевич Косырев" initials="МГК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B2A"/>
    <a:srgbClr val="FCFCD0"/>
    <a:srgbClr val="FFFFE5"/>
    <a:srgbClr val="2B792F"/>
    <a:srgbClr val="B45608"/>
    <a:srgbClr val="70AD70"/>
    <a:srgbClr val="F2B800"/>
    <a:srgbClr val="579367"/>
    <a:srgbClr val="DEA9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3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orient="horz" pos="799"/>
        <p:guide orient="horz" pos="73"/>
        <p:guide orient="horz" pos="3974"/>
        <p:guide pos="2880"/>
        <p:guide pos="204"/>
        <p:guide pos="5420"/>
        <p:guide pos="612"/>
        <p:guide pos="51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fice.npfgt.ru\dfs\Profile\MAvdakushina\Documents\&#1055;&#1086;&#1083;&#1100;&#1079;&#1086;&#1074;&#1072;&#1090;&#1077;&#1083;&#1100;&#1089;&#1082;&#1080;&#1077;%20&#1096;&#1072;&#1073;&#1083;&#1086;&#1085;&#1099;%20Office\TB.xlt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fice.npfgt.ru\dfs\Profile\MAvdakushina\Documents\&#1055;&#1086;&#1083;&#1100;&#1079;&#1086;&#1074;&#1072;&#1090;&#1077;&#1083;&#1100;&#1089;&#1082;&#1080;&#1077;%20&#1096;&#1072;&#1073;&#1083;&#1086;&#1085;&#1099;%20Office\TB.xltm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fice.npfgt.ru\dfs\Profile\MAvdakushina\Documents\&#1055;&#1086;&#1083;&#1100;&#1079;&#1086;&#1074;&#1072;&#1090;&#1077;&#1083;&#1100;&#1089;&#1082;&#1080;&#1077;%20&#1096;&#1072;&#1073;&#1083;&#1086;&#1085;&#1099;%20Office\TB.xlt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office.npfgt.ru\dfs\&#1044;&#1069;&#1060;\&#1054;&#1090;&#1076;&#1077;&#1083;%20&#1052;&#1057;&#1060;&#1054;\2015\&#1056;&#1072;&#1073;&#1086;&#1095;&#1080;&#1077;%20&#1092;&#1072;&#1081;&#1083;&#1099;\06-&#1054;&#1050;&#1057;\&#1076;&#1083;&#1103;%20&#1087;&#1088;&#1077;&#1079;&#1077;&#1085;&#1090;&#1072;&#1094;&#1080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office.npfgt.ru\dfs\&#1044;&#1069;&#1060;\&#1054;&#1090;&#1076;&#1077;&#1083;%20&#1052;&#1057;&#1060;&#1054;\2015\&#1056;&#1072;&#1073;&#1086;&#1095;&#1080;&#1077;%20&#1092;&#1072;&#1081;&#1083;&#1099;\06-&#1054;&#1050;&#1057;\&#1076;&#1083;&#1103;%20&#1087;&#1088;&#1077;&#1079;&#1077;&#1085;&#1090;&#1072;&#1094;&#1080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office.npfgt.ru\dfs\&#1044;&#1069;&#1060;\&#1054;&#1090;&#1076;&#1077;&#1083;%20&#1052;&#1057;&#1060;&#1054;\2015\&#1056;&#1072;&#1073;&#1086;&#1095;&#1080;&#1077;%20&#1092;&#1072;&#1081;&#1083;&#1099;\06-&#1054;&#1050;&#1057;\&#1076;&#1083;&#1103;%20&#1087;&#1088;&#1077;&#1079;&#1077;&#1085;&#1090;&#1072;&#1094;&#1080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office.npfgt.ru\dfs\&#1044;&#1069;&#1060;\&#1054;&#1090;&#1076;&#1077;&#1083;%20&#1052;&#1057;&#1060;&#1054;\2015\&#1056;&#1072;&#1073;&#1086;&#1095;&#1080;&#1077;%20&#1092;&#1072;&#1081;&#1083;&#1099;\06-&#1054;&#1050;&#1057;\&#1076;&#1083;&#1103;%20&#1087;&#1088;&#1077;&#1079;&#1077;&#1085;&#1090;&#1072;&#1094;&#1080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524657754076705E-2"/>
          <c:y val="9.7544599952883032E-2"/>
          <c:w val="0.72862480300542742"/>
          <c:h val="0.71617998443892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25400" h="25400"/>
              <a:bevelB w="0" h="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235B2A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B45608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DEA90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70AD7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2309C178-0761-4C22-A775-887E85D97E64}" type="PERCENTAGE">
                      <a:rPr lang="en-US" sz="1200" smtClean="0">
                        <a:solidFill>
                          <a:srgbClr val="FFFFFF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489558773305021"/>
                  <c:y val="3.33293651843426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E63AC82-6793-43BC-ADC9-4F65531F9450}" type="PERCENTAG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FFFF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48262127253344E-2"/>
                      <c:h val="5.52672033955597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791E920-85EE-44A9-BF6E-73C6DFF392CB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1677375353355802E-2"/>
                  <c:y val="7.51732023550229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5389A78-DBE1-4E51-88F9-70DEFB3DCDE9}" type="PERCENTAGE">
                      <a:rPr lang="en-US">
                        <a:solidFill>
                          <a:schemeClr val="bg1"/>
                        </a:solidFill>
                      </a:rPr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9.3240668732280183E-3"/>
                  <c:y val="-1.4851458956112255E-2"/>
                </c:manualLayout>
              </c:layout>
              <c:tx>
                <c:rich>
                  <a:bodyPr/>
                  <a:lstStyle/>
                  <a:p>
                    <a:fld id="{7252EDEB-37AC-45A4-B540-3856ADF3B7D2}" type="PERCENTAGE">
                      <a:rPr lang="en-US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5.0687526488826226E-2"/>
                  <c:y val="-8.8504419342227865E-3"/>
                </c:manualLayout>
              </c:layout>
              <c:tx>
                <c:rich>
                  <a:bodyPr/>
                  <a:lstStyle/>
                  <a:p>
                    <a:fld id="{355B8074-1B58-4F61-B9A0-4ECED8924E63}" type="PERCENTAGE">
                      <a:rPr lang="en-US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F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Кредиты и авансы клиентам</c:v>
                </c:pt>
                <c:pt idx="1">
                  <c:v>Денежные средства и их эквиваленты</c:v>
                </c:pt>
                <c:pt idx="2">
                  <c:v>Финансовые активы, заложенные по договорам «репо»</c:v>
                </c:pt>
                <c:pt idx="3">
                  <c:v>Вложения в ценные бумаги</c:v>
                </c:pt>
                <c:pt idx="4">
                  <c:v>Основные средства и инвестиционная недвижимость</c:v>
                </c:pt>
                <c:pt idx="5">
                  <c:v>Средства в кредитных организациях</c:v>
                </c:pt>
                <c:pt idx="6">
                  <c:v>Прочие активы</c:v>
                </c:pt>
              </c:strCache>
            </c:strRef>
          </c:cat>
          <c:val>
            <c:numRef>
              <c:f>Лист1!$B$2:$B$8</c:f>
              <c:numCache>
                <c:formatCode>_-* #,##0_р_._-;\-* #,##0_р_._-;_-* "-"??_р_._-;_-@_-</c:formatCode>
                <c:ptCount val="7"/>
                <c:pt idx="0">
                  <c:v>220775</c:v>
                </c:pt>
                <c:pt idx="1">
                  <c:v>32873</c:v>
                </c:pt>
                <c:pt idx="2">
                  <c:v>36027</c:v>
                </c:pt>
                <c:pt idx="3">
                  <c:v>14923</c:v>
                </c:pt>
                <c:pt idx="4">
                  <c:v>20587</c:v>
                </c:pt>
                <c:pt idx="5">
                  <c:v>10904</c:v>
                </c:pt>
                <c:pt idx="6">
                  <c:v>23124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21960111427947E-3"/>
          <c:y val="0.72395174730827216"/>
          <c:w val="0.97962185225251186"/>
          <c:h val="0.276008283792684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31 декабря 2014 года</a:t>
            </a:r>
          </a:p>
        </c:rich>
      </c:tx>
      <c:layout>
        <c:manualLayout>
          <c:xMode val="edge"/>
          <c:yMode val="edge"/>
          <c:x val="0.3375282258064515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14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224238351254469E-2"/>
          <c:y val="0.16255344202898553"/>
          <c:w val="0.86296124551971332"/>
          <c:h val="0.44184299516908215"/>
        </c:manualLayout>
      </c:layout>
      <c:pie3DChart>
        <c:varyColors val="1"/>
        <c:ser>
          <c:idx val="6"/>
          <c:order val="0"/>
          <c:tx>
            <c:strRef>
              <c:f>Лист2!$L$49</c:f>
              <c:strCache>
                <c:ptCount val="1"/>
                <c:pt idx="0">
                  <c:v>31 декаюря 2014 года</c:v>
                </c:pt>
              </c:strCache>
            </c:strRef>
          </c:tx>
          <c:dPt>
            <c:idx val="0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B4560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F2B8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693324372759854E-2"/>
                  <c:y val="-2.8974335748792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354166666666771E-2"/>
                  <c:y val="-3.7857789855072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874103942652329E-2"/>
                  <c:y val="-6.6285326086956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489471326164876E-2"/>
                  <c:y val="-2.1017814009661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8835237455197133E-2"/>
                  <c:y val="-1.2450785024154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Лист2!$E$50:$E$57</c:f>
              <c:strCache>
                <c:ptCount val="8"/>
                <c:pt idx="0">
                  <c:v>Расходы на персонал</c:v>
                </c:pt>
                <c:pt idx="1">
                  <c:v>Обесценение прочих активов</c:v>
                </c:pt>
                <c:pt idx="2">
                  <c:v>Амортизация</c:v>
                </c:pt>
                <c:pt idx="3">
                  <c:v>Аренда</c:v>
                </c:pt>
                <c:pt idx="4">
                  <c:v>Прочие расходы, связанные с содержанием основных средств</c:v>
                </c:pt>
                <c:pt idx="5">
                  <c:v>Профессиональные услуги</c:v>
                </c:pt>
                <c:pt idx="6">
                  <c:v>Налоги, за исключением налога на прибыль</c:v>
                </c:pt>
                <c:pt idx="7">
                  <c:v>Прочее</c:v>
                </c:pt>
              </c:strCache>
            </c:strRef>
          </c:cat>
          <c:val>
            <c:numRef>
              <c:f>Лист2!$L$50:$L$57</c:f>
              <c:numCache>
                <c:formatCode>0%</c:formatCode>
                <c:ptCount val="8"/>
                <c:pt idx="0">
                  <c:v>0.59217559422267718</c:v>
                </c:pt>
                <c:pt idx="1">
                  <c:v>9.2118730808597744E-3</c:v>
                </c:pt>
                <c:pt idx="2">
                  <c:v>0.08</c:v>
                </c:pt>
                <c:pt idx="3">
                  <c:v>3.7871033776867964E-2</c:v>
                </c:pt>
                <c:pt idx="4">
                  <c:v>3.002388263391334E-2</c:v>
                </c:pt>
                <c:pt idx="5">
                  <c:v>2.9341521664960766E-2</c:v>
                </c:pt>
                <c:pt idx="6">
                  <c:v>2.8659160696008188E-2</c:v>
                </c:pt>
                <c:pt idx="7">
                  <c:v>0.18764926646195837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53091397849462"/>
          <c:y val="0.61234239130434787"/>
          <c:w val="0.82794690860215048"/>
          <c:h val="0.36848490338164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7881491232307622"/>
          <c:y val="0.12402141177455467"/>
          <c:w val="0.21690908651755958"/>
          <c:h val="0.6162280445939112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6.4905558684535417E-2"/>
                  <c:y val="-0.10316409335125065"/>
                </c:manualLayout>
              </c:layout>
              <c:tx>
                <c:rich>
                  <a:bodyPr/>
                  <a:lstStyle/>
                  <a:p>
                    <a:fld id="{F42A535F-4551-4EA9-BACC-FEBEE454A040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4436755649880828E-2"/>
                  <c:y val="0.10873385615864856"/>
                </c:manualLayout>
              </c:layout>
              <c:tx>
                <c:rich>
                  <a:bodyPr/>
                  <a:lstStyle/>
                  <a:p>
                    <a:fld id="{D8B941DC-2116-4DE8-92C5-23EC5A044A6C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6360367613983662E-2"/>
                  <c:y val="5.263495262691979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539737128912996E-4"/>
                  <c:y val="-2.00417704233271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6140449701259916E-2"/>
                  <c:y val="-2.96819102747289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Лист5!$A$41:$A$45</c:f>
              <c:strCache>
                <c:ptCount val="5"/>
                <c:pt idx="0">
                  <c:v>АКБ «Абсолют Банк» (ПАО)</c:v>
                </c:pt>
                <c:pt idx="1">
                  <c:v>ПАО «Трансфин-М»</c:v>
                </c:pt>
                <c:pt idx="2">
                  <c:v>АО «СК Благосостояние»</c:v>
                </c:pt>
                <c:pt idx="3">
                  <c:v>АО «ЖАСО»</c:v>
                </c:pt>
                <c:pt idx="4">
                  <c:v>ПАО «ОКС»</c:v>
                </c:pt>
              </c:strCache>
            </c:strRef>
          </c:cat>
          <c:val>
            <c:numRef>
              <c:f>Лист5!$F$41:$F$45</c:f>
              <c:numCache>
                <c:formatCode>0.0%</c:formatCode>
                <c:ptCount val="5"/>
                <c:pt idx="0">
                  <c:v>0.69111848118455066</c:v>
                </c:pt>
                <c:pt idx="1">
                  <c:v>0.25396025383229309</c:v>
                </c:pt>
                <c:pt idx="2">
                  <c:v>2.966860783955292E-2</c:v>
                </c:pt>
                <c:pt idx="3">
                  <c:v>1.9021753323061656E-2</c:v>
                </c:pt>
                <c:pt idx="4">
                  <c:v>6.2309038205416133E-3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2116231297189E-2"/>
          <c:y val="0.74299774185929435"/>
          <c:w val="0.94251781466004114"/>
          <c:h val="0.167684599670331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5260109987779"/>
          <c:y val="0.15747432543124781"/>
          <c:w val="0.61855418842350851"/>
          <c:h val="0.72391099846540996"/>
        </c:manualLayout>
      </c:layout>
      <c:pieChart>
        <c:varyColors val="1"/>
        <c:ser>
          <c:idx val="0"/>
          <c:order val="0"/>
          <c:tx>
            <c:strRef>
              <c:f>Лист5!$E$40</c:f>
              <c:strCache>
                <c:ptCount val="1"/>
                <c:pt idx="0">
                  <c:v>Активы</c:v>
                </c:pt>
              </c:strCache>
            </c:strRef>
          </c:tx>
          <c:dPt>
            <c:idx val="0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9338531587064509"/>
                  <c:y val="-0.102099325138982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621353115306656"/>
                  <c:y val="-3.109707196517127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596012496363098E-2"/>
                  <c:y val="-5.11254568113109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992570269970004"/>
                  <c:y val="-7.197805182446570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Лист5!$A$41:$A$45</c:f>
              <c:strCache>
                <c:ptCount val="5"/>
                <c:pt idx="0">
                  <c:v>АКБ «Абсолют Банк» (ПАО)</c:v>
                </c:pt>
                <c:pt idx="1">
                  <c:v>ПАО «Трансфин-М»</c:v>
                </c:pt>
                <c:pt idx="2">
                  <c:v>АО «СК Благосостояние»</c:v>
                </c:pt>
                <c:pt idx="3">
                  <c:v>АО «ЖАСО»</c:v>
                </c:pt>
                <c:pt idx="4">
                  <c:v>ПАО «ОКС»</c:v>
                </c:pt>
              </c:strCache>
            </c:strRef>
          </c:cat>
          <c:val>
            <c:numRef>
              <c:f>Лист5!$E$41:$E$45</c:f>
              <c:numCache>
                <c:formatCode>0.0%</c:formatCode>
                <c:ptCount val="5"/>
                <c:pt idx="0">
                  <c:v>0.68</c:v>
                </c:pt>
                <c:pt idx="1">
                  <c:v>0.26400000000000001</c:v>
                </c:pt>
                <c:pt idx="2">
                  <c:v>3.1E-2</c:v>
                </c:pt>
                <c:pt idx="3">
                  <c:v>2.1000000000000001E-2</c:v>
                </c:pt>
                <c:pt idx="4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Лист5!$G$82</c:f>
              <c:strCache>
                <c:ptCount val="1"/>
                <c:pt idx="0">
                  <c:v>Группа</c:v>
                </c:pt>
              </c:strCache>
            </c:strRef>
          </c:tx>
          <c:spPr>
            <a:gradFill rotWithShape="1">
              <a:gsLst>
                <a:gs pos="0">
                  <a:srgbClr val="FCFCD0"/>
                </a:gs>
                <a:gs pos="50000">
                  <a:srgbClr val="FCFCD0"/>
                </a:gs>
                <a:gs pos="100000">
                  <a:srgbClr val="FCFCD0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rgbClr val="FCFCD0"/>
                  </a:gs>
                  <a:gs pos="50000">
                    <a:srgbClr val="FCFCD0"/>
                  </a:gs>
                  <a:gs pos="100000">
                    <a:srgbClr val="FCFCD0"/>
                  </a:gs>
                </a:gsLst>
                <a:lin ang="162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5.434732197141123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(5 283)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Лист5!$J$82</c:f>
              <c:numCache>
                <c:formatCode>#,##0</c:formatCode>
                <c:ptCount val="1"/>
                <c:pt idx="0">
                  <c:v>-5283</c:v>
                </c:pt>
              </c:numCache>
            </c:numRef>
          </c:val>
        </c:ser>
        <c:ser>
          <c:idx val="1"/>
          <c:order val="1"/>
          <c:tx>
            <c:strRef>
              <c:f>Лист5!$G$83</c:f>
              <c:strCache>
                <c:ptCount val="1"/>
                <c:pt idx="0">
                  <c:v>АКБ «Абсолют Банк» (ПАО)</c:v>
                </c:pt>
              </c:strCache>
            </c:strRef>
          </c:tx>
          <c:spPr>
            <a:solidFill>
              <a:srgbClr val="235B2A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(5 862)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Лист5!$J$83</c:f>
              <c:numCache>
                <c:formatCode>#,##0</c:formatCode>
                <c:ptCount val="1"/>
                <c:pt idx="0">
                  <c:v>-5862</c:v>
                </c:pt>
              </c:numCache>
            </c:numRef>
          </c:val>
        </c:ser>
        <c:ser>
          <c:idx val="2"/>
          <c:order val="2"/>
          <c:tx>
            <c:strRef>
              <c:f>Лист5!$G$84</c:f>
              <c:strCache>
                <c:ptCount val="1"/>
                <c:pt idx="0">
                  <c:v>ПАО «Трансфин-М»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Лист5!$J$84</c:f>
              <c:numCache>
                <c:formatCode>#,##0</c:formatCode>
                <c:ptCount val="1"/>
                <c:pt idx="0">
                  <c:v>1323</c:v>
                </c:pt>
              </c:numCache>
            </c:numRef>
          </c:val>
        </c:ser>
        <c:ser>
          <c:idx val="3"/>
          <c:order val="3"/>
          <c:tx>
            <c:strRef>
              <c:f>Лист5!$G$85</c:f>
              <c:strCache>
                <c:ptCount val="1"/>
                <c:pt idx="0">
                  <c:v>АО «СК Благосостояние»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Лист5!$J$85</c:f>
              <c:numCache>
                <c:formatCode>#,##0</c:formatCode>
                <c:ptCount val="1"/>
                <c:pt idx="0">
                  <c:v>284</c:v>
                </c:pt>
              </c:numCache>
            </c:numRef>
          </c:val>
        </c:ser>
        <c:ser>
          <c:idx val="4"/>
          <c:order val="4"/>
          <c:tx>
            <c:strRef>
              <c:f>Лист5!$G$86</c:f>
              <c:strCache>
                <c:ptCount val="1"/>
                <c:pt idx="0">
                  <c:v>АО «ЖАСО»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(879)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Лист5!$J$86</c:f>
              <c:numCache>
                <c:formatCode>#,##0</c:formatCode>
                <c:ptCount val="1"/>
                <c:pt idx="0">
                  <c:v>-879</c:v>
                </c:pt>
              </c:numCache>
            </c:numRef>
          </c:val>
        </c:ser>
        <c:ser>
          <c:idx val="5"/>
          <c:order val="5"/>
          <c:tx>
            <c:strRef>
              <c:f>Лист5!$G$87</c:f>
              <c:strCache>
                <c:ptCount val="1"/>
                <c:pt idx="0">
                  <c:v>ПАО «ОКС»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(149)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Лист5!$J$87</c:f>
              <c:numCache>
                <c:formatCode>#,##0</c:formatCode>
                <c:ptCount val="1"/>
                <c:pt idx="0">
                  <c:v>-149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0879792"/>
        <c:axId val="110880352"/>
      </c:barChart>
      <c:catAx>
        <c:axId val="11087979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110880352"/>
        <c:crosses val="autoZero"/>
        <c:auto val="1"/>
        <c:lblAlgn val="ctr"/>
        <c:lblOffset val="100"/>
        <c:noMultiLvlLbl val="0"/>
      </c:catAx>
      <c:valAx>
        <c:axId val="110880352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087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258559748505305E-2"/>
          <c:y val="9.7544599952883032E-2"/>
          <c:w val="0.72862480300542742"/>
          <c:h val="0.71617998443892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25400" h="25400"/>
              <a:bevelB w="0" h="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235B2A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B45608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DEA90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70AD7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25400" h="25400"/>
                <a:bevelB w="0" h="0"/>
                <a:contourClr>
                  <a:srgbClr val="000000"/>
                </a:contourClr>
              </a:sp3d>
            </c:spPr>
          </c:dPt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D5D5110-C741-49E2-85D4-1A66411C8065}" type="PERCENTAGE">
                      <a:rPr lang="en-US" sz="120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 i="0" u="none" strike="noStrike" kern="1200" baseline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8ACB987-B2C2-4F75-8DE4-F1DE0383FCD4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7.6686180959317271E-2"/>
                  <c:y val="6.2696463048681692E-2"/>
                </c:manualLayout>
              </c:layout>
              <c:tx>
                <c:rich>
                  <a:bodyPr/>
                  <a:lstStyle/>
                  <a:p>
                    <a:fld id="{5791E920-85EE-44A9-BF6E-73C6DFF392CB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1273963386784185E-2"/>
                  <c:y val="6.1279091979390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A36DE2E-065C-4DCE-BB1C-9183294737A6}" type="PERCENTAGE">
                      <a:rPr lang="en-US">
                        <a:solidFill>
                          <a:schemeClr val="bg1"/>
                        </a:solidFill>
                      </a:rPr>
                      <a:pPr>
                        <a:defRPr sz="1200" b="1" i="0" u="none" strike="noStrike" kern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2.1948178597439791E-2"/>
                  <c:y val="-1.8582385324698608E-2"/>
                </c:manualLayout>
              </c:layout>
              <c:tx>
                <c:rich>
                  <a:bodyPr/>
                  <a:lstStyle/>
                  <a:p>
                    <a:fld id="{62FD2785-BBC5-4E99-A5EC-7574CAE928AA}" type="PERCENTAGE">
                      <a:rPr lang="en-US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4.1544766630868174E-2"/>
                  <c:y val="-3.4906958843358661E-3"/>
                </c:manualLayout>
              </c:layout>
              <c:tx>
                <c:rich>
                  <a:bodyPr/>
                  <a:lstStyle/>
                  <a:p>
                    <a:fld id="{647CFBE6-F50C-413A-90B3-228E5B3E073B}" type="PERCENTAGE">
                      <a:rPr lang="en-US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F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Кредиты и авансы клиентам</c:v>
                </c:pt>
                <c:pt idx="1">
                  <c:v>Денежные средства и их эквиваленты</c:v>
                </c:pt>
                <c:pt idx="2">
                  <c:v>Финансовые активы, заложенные по договорам «репо»</c:v>
                </c:pt>
                <c:pt idx="3">
                  <c:v>Вложения в ценные бумаги</c:v>
                </c:pt>
                <c:pt idx="4">
                  <c:v>Основные средства и инвестиционная недвижимость</c:v>
                </c:pt>
                <c:pt idx="5">
                  <c:v>Средства в кредитных организациях</c:v>
                </c:pt>
                <c:pt idx="6">
                  <c:v>Прочие активы</c:v>
                </c:pt>
              </c:strCache>
            </c:strRef>
          </c:cat>
          <c:val>
            <c:numRef>
              <c:f>Лист1!$B$2:$B$8</c:f>
              <c:numCache>
                <c:formatCode>_-* #,##0_р_._-;\-* #,##0_р_._-;_-* "-"??_р_._-;_-@_-</c:formatCode>
                <c:ptCount val="7"/>
                <c:pt idx="0">
                  <c:v>245882</c:v>
                </c:pt>
                <c:pt idx="1">
                  <c:v>56165</c:v>
                </c:pt>
                <c:pt idx="2">
                  <c:v>28229</c:v>
                </c:pt>
                <c:pt idx="3">
                  <c:v>27155</c:v>
                </c:pt>
                <c:pt idx="4">
                  <c:v>24572</c:v>
                </c:pt>
                <c:pt idx="5">
                  <c:v>8748</c:v>
                </c:pt>
                <c:pt idx="6">
                  <c:v>33990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660980055713973E-3"/>
          <c:y val="0.71644587148713446"/>
          <c:w val="0.97962185225251186"/>
          <c:h val="0.276008283792684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727077865266839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21749161563137942"/>
          <c:w val="0.86805555555555558"/>
          <c:h val="0.49664588801399823"/>
        </c:manualLayout>
      </c:layout>
      <c:pie3DChart>
        <c:varyColors val="1"/>
        <c:ser>
          <c:idx val="0"/>
          <c:order val="0"/>
          <c:tx>
            <c:strRef>
              <c:f>Лист1!$D$254</c:f>
              <c:strCache>
                <c:ptCount val="1"/>
                <c:pt idx="0">
                  <c:v>31 декабря 2015 года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6E2E2B0-1128-4188-A3B5-3114E08D2948}" type="VALUE">
                      <a:rPr lang="en-US" sz="12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4.5315616797900263E-2"/>
                  <c:y val="-2.1952646544181977E-2"/>
                </c:manualLayout>
              </c:layout>
              <c:tx>
                <c:rich>
                  <a:bodyPr/>
                  <a:lstStyle/>
                  <a:p>
                    <a:fld id="{1D671925-7862-4117-BC8E-508E04917BC1}" type="VALUE">
                      <a:rPr lang="en-US" sz="12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Лист1!$A$255:$A$258</c:f>
              <c:strCache>
                <c:ptCount val="4"/>
                <c:pt idx="0">
                  <c:v>Российские Государственные облигации</c:v>
                </c:pt>
                <c:pt idx="1">
                  <c:v>Российские Муниципальные облигации</c:v>
                </c:pt>
                <c:pt idx="2">
                  <c:v>Корпоративные облигации</c:v>
                </c:pt>
                <c:pt idx="3">
                  <c:v>Долевые ценные бумаги</c:v>
                </c:pt>
              </c:strCache>
            </c:strRef>
          </c:cat>
          <c:val>
            <c:numRef>
              <c:f>Лист1!$D$255:$D$258</c:f>
              <c:numCache>
                <c:formatCode>0%</c:formatCode>
                <c:ptCount val="4"/>
                <c:pt idx="0">
                  <c:v>0.42</c:v>
                </c:pt>
                <c:pt idx="1">
                  <c:v>0.08</c:v>
                </c:pt>
                <c:pt idx="2">
                  <c:v>0.49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35411198600175"/>
          <c:y val="0.73936060075823851"/>
          <c:w val="0.56240288713910758"/>
          <c:h val="0.195824584426946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004855643044616"/>
          <c:y val="2.75217627797413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21149066102073233"/>
          <c:w val="0.90694444444444444"/>
          <c:h val="0.50033553435199962"/>
        </c:manualLayout>
      </c:layout>
      <c:pie3DChart>
        <c:varyColors val="1"/>
        <c:ser>
          <c:idx val="0"/>
          <c:order val="0"/>
          <c:tx>
            <c:strRef>
              <c:f>Лист1!$E$254</c:f>
              <c:strCache>
                <c:ptCount val="1"/>
                <c:pt idx="0">
                  <c:v>31 декабря 2014 года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rgbClr val="B4560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3"/>
              <c:layout>
                <c:manualLayout>
                  <c:x val="3.5962379702536673E-3"/>
                  <c:y val="-3.9612918325376584E-2"/>
                </c:manualLayout>
              </c:layout>
              <c:tx>
                <c:rich>
                  <a:bodyPr/>
                  <a:lstStyle/>
                  <a:p>
                    <a:fld id="{F0170A01-3D6A-4E33-B2A1-AF9C3DABE45B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Лист1!$A$255:$A$259</c:f>
              <c:strCache>
                <c:ptCount val="5"/>
                <c:pt idx="0">
                  <c:v>Российские Государственные облигации</c:v>
                </c:pt>
                <c:pt idx="1">
                  <c:v>Российские Муниципальные облигации</c:v>
                </c:pt>
                <c:pt idx="2">
                  <c:v>Корпоративные облигации</c:v>
                </c:pt>
                <c:pt idx="3">
                  <c:v>Долевые ценные бумаги</c:v>
                </c:pt>
                <c:pt idx="4">
                  <c:v>Векселя</c:v>
                </c:pt>
              </c:strCache>
            </c:strRef>
          </c:cat>
          <c:val>
            <c:numRef>
              <c:f>Лист1!$E$255:$E$259</c:f>
              <c:numCache>
                <c:formatCode>0%</c:formatCode>
                <c:ptCount val="5"/>
                <c:pt idx="0">
                  <c:v>0.35</c:v>
                </c:pt>
                <c:pt idx="1">
                  <c:v>0.14000000000000001</c:v>
                </c:pt>
                <c:pt idx="2">
                  <c:v>0.38</c:v>
                </c:pt>
                <c:pt idx="3">
                  <c:v>0.01</c:v>
                </c:pt>
                <c:pt idx="4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68744531933507"/>
          <c:y val="0.73740734881631131"/>
          <c:w val="0.77906955380577425"/>
          <c:h val="0.23507088840394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043452901720619"/>
          <c:w val="1"/>
          <c:h val="0.52988261883931176"/>
        </c:manualLayout>
      </c:layout>
      <c:pie3DChart>
        <c:varyColors val="1"/>
        <c:ser>
          <c:idx val="0"/>
          <c:order val="0"/>
          <c:tx>
            <c:strRef>
              <c:f>Лист1!$L$72</c:f>
              <c:strCache>
                <c:ptCount val="1"/>
                <c:pt idx="0">
                  <c:v>31 декабря 2015 года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3"/>
              <c:layout>
                <c:manualLayout>
                  <c:x val="-1.1558822241837687E-2"/>
                  <c:y val="-3.0130369365488855E-2"/>
                </c:manualLayout>
              </c:layout>
              <c:tx>
                <c:rich>
                  <a:bodyPr/>
                  <a:lstStyle/>
                  <a:p>
                    <a:fld id="{92C143FE-9F38-498B-9782-8BF50DE83994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486673774865952E-2"/>
                  <c:y val="-2.7414202648270845E-2"/>
                </c:manualLayout>
              </c:layout>
              <c:tx>
                <c:rich>
                  <a:bodyPr/>
                  <a:lstStyle/>
                  <a:p>
                    <a:fld id="{F6391F37-401A-477D-91DE-84D0C31DCD58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Лист1!$I$73:$I$77</c:f>
              <c:strCache>
                <c:ptCount val="5"/>
                <c:pt idx="0">
                  <c:v>Средства других банков</c:v>
                </c:pt>
                <c:pt idx="1">
                  <c:v>Средства клиентов</c:v>
                </c:pt>
                <c:pt idx="2">
                  <c:v>Выпущенные долговые ценные бумаги</c:v>
                </c:pt>
                <c:pt idx="3">
                  <c:v>Обязательства по договорам страховой и пенсионной деятельности</c:v>
                </c:pt>
                <c:pt idx="4">
                  <c:v>Прочие обязательства</c:v>
                </c:pt>
              </c:strCache>
            </c:strRef>
          </c:cat>
          <c:val>
            <c:numRef>
              <c:f>Лист1!$L$73:$L$77</c:f>
              <c:numCache>
                <c:formatCode>0%</c:formatCode>
                <c:ptCount val="5"/>
                <c:pt idx="0">
                  <c:v>0.3</c:v>
                </c:pt>
                <c:pt idx="1">
                  <c:v>0.44</c:v>
                </c:pt>
                <c:pt idx="2">
                  <c:v>0.18</c:v>
                </c:pt>
                <c:pt idx="3">
                  <c:v>0.03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45175543276282"/>
          <c:y val="0.64494208940087705"/>
          <c:w val="0.71001917235576006"/>
          <c:h val="0.266770757889932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695365923507454"/>
          <c:w val="1"/>
          <c:h val="0.5357135848493042"/>
        </c:manualLayout>
      </c:layout>
      <c:pie3DChart>
        <c:varyColors val="1"/>
        <c:ser>
          <c:idx val="0"/>
          <c:order val="0"/>
          <c:tx>
            <c:strRef>
              <c:f>Лист1!$M$72</c:f>
              <c:strCache>
                <c:ptCount val="1"/>
                <c:pt idx="0">
                  <c:v>31 декабря 2014 года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3"/>
              <c:layout>
                <c:manualLayout>
                  <c:x val="-4.1310417928528166E-2"/>
                  <c:y val="-1.3809463463861003E-2"/>
                </c:manualLayout>
              </c:layout>
              <c:tx>
                <c:rich>
                  <a:bodyPr/>
                  <a:lstStyle/>
                  <a:p>
                    <a:fld id="{11EBC335-4209-430E-A98C-A50DA4EE3BA1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8163941045830811E-2"/>
                  <c:y val="-2.0660311745694063E-2"/>
                </c:manualLayout>
              </c:layout>
              <c:tx>
                <c:rich>
                  <a:bodyPr/>
                  <a:lstStyle/>
                  <a:p>
                    <a:fld id="{E7AE1FE7-972D-4FA2-8E3B-85DB68B6FC43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Лист1!$I$73:$I$77</c:f>
              <c:strCache>
                <c:ptCount val="5"/>
                <c:pt idx="0">
                  <c:v>Средства других банков</c:v>
                </c:pt>
                <c:pt idx="1">
                  <c:v>Средства клиентов</c:v>
                </c:pt>
                <c:pt idx="2">
                  <c:v>Выпущенные долговые ценные бумаги</c:v>
                </c:pt>
                <c:pt idx="3">
                  <c:v>Обязательства по договорам страховой и пенсионной деятельности</c:v>
                </c:pt>
                <c:pt idx="4">
                  <c:v>Прочие обязательства</c:v>
                </c:pt>
              </c:strCache>
            </c:strRef>
          </c:cat>
          <c:val>
            <c:numRef>
              <c:f>Лист1!$M$73:$M$77</c:f>
              <c:numCache>
                <c:formatCode>0%</c:formatCode>
                <c:ptCount val="5"/>
                <c:pt idx="0">
                  <c:v>0.29659161186909166</c:v>
                </c:pt>
                <c:pt idx="1">
                  <c:v>0.41927717686259164</c:v>
                </c:pt>
                <c:pt idx="2">
                  <c:v>0.21414282288498188</c:v>
                </c:pt>
                <c:pt idx="3">
                  <c:v>4.8655198091656041E-2</c:v>
                </c:pt>
                <c:pt idx="4">
                  <c:v>2.1333190291678763E-2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17928528164751"/>
          <c:y val="0.64412143200923078"/>
          <c:w val="0.77235917625681394"/>
          <c:h val="0.26750468991940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834027777777784E-2"/>
          <c:y val="0.13153480589022759"/>
          <c:w val="0.8693094907407406"/>
          <c:h val="0.4855635876840696"/>
        </c:manualLayout>
      </c:layout>
      <c:pie3DChart>
        <c:varyColors val="1"/>
        <c:ser>
          <c:idx val="2"/>
          <c:order val="0"/>
          <c:tx>
            <c:strRef>
              <c:f>Лист2!$D$20</c:f>
              <c:strCache>
                <c:ptCount val="1"/>
                <c:pt idx="0">
                  <c:v>31 декабря 2015 г.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3"/>
              <c:layout>
                <c:manualLayout>
                  <c:x val="-6.7761574074074182E-2"/>
                  <c:y val="-2.8663989290495316E-2"/>
                </c:manualLayout>
              </c:layout>
              <c:tx>
                <c:rich>
                  <a:bodyPr/>
                  <a:lstStyle/>
                  <a:p>
                    <a:fld id="{CC7886CD-8459-4B45-987E-EC3D91BAF3A4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5289570066848477E-2"/>
                  <c:y val="-3.7041498524363066E-2"/>
                </c:manualLayout>
              </c:layout>
              <c:tx>
                <c:rich>
                  <a:bodyPr/>
                  <a:lstStyle/>
                  <a:p>
                    <a:fld id="{F3508913-3B6A-4CEA-95F2-E78224FC8FE5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7.2126157407407299E-2"/>
                  <c:y val="-4.5338353413654629E-2"/>
                </c:manualLayout>
              </c:layout>
              <c:tx>
                <c:rich>
                  <a:bodyPr/>
                  <a:lstStyle/>
                  <a:p>
                    <a:fld id="{F7BDEE46-07C5-46E2-B41E-2C65806A2465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Лист2!$A$21:$A$26</c:f>
              <c:strCache>
                <c:ptCount val="6"/>
                <c:pt idx="0">
                  <c:v>Корпоративные кредиты</c:v>
                </c:pt>
                <c:pt idx="1">
                  <c:v>Дебиторская задолженность по финансовой аренде</c:v>
                </c:pt>
                <c:pt idx="2">
                  <c:v>Ипотечные кредиты</c:v>
                </c:pt>
                <c:pt idx="3">
                  <c:v>Торговое финансирование</c:v>
                </c:pt>
                <c:pt idx="4">
                  <c:v>Займы юридическим и физическим лицам</c:v>
                </c:pt>
                <c:pt idx="5">
                  <c:v>Прочие</c:v>
                </c:pt>
              </c:strCache>
            </c:strRef>
          </c:cat>
          <c:val>
            <c:numRef>
              <c:f>Лист2!$D$21:$D$26</c:f>
              <c:numCache>
                <c:formatCode>0%</c:formatCode>
                <c:ptCount val="6"/>
                <c:pt idx="0">
                  <c:v>0.38186609837238999</c:v>
                </c:pt>
                <c:pt idx="1">
                  <c:v>0.35155887783570983</c:v>
                </c:pt>
                <c:pt idx="2">
                  <c:v>0.22675104318331557</c:v>
                </c:pt>
                <c:pt idx="3">
                  <c:v>1.3469875794080087E-2</c:v>
                </c:pt>
                <c:pt idx="4">
                  <c:v>1.3543081640787043E-2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06574074074074"/>
          <c:y val="0.65488487282463181"/>
          <c:w val="0.75994236111111113"/>
          <c:h val="0.3281137884872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324639854830943E-2"/>
          <c:y val="0.15727376171352073"/>
          <c:w val="0.91676457245491239"/>
          <c:h val="0.45863293317843468"/>
        </c:manualLayout>
      </c:layout>
      <c:pie3DChart>
        <c:varyColors val="1"/>
        <c:ser>
          <c:idx val="0"/>
          <c:order val="0"/>
          <c:tx>
            <c:strRef>
              <c:f>Лист2!$E$20</c:f>
              <c:strCache>
                <c:ptCount val="1"/>
                <c:pt idx="0">
                  <c:v>31 декабря 2014 г.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3"/>
              <c:layout>
                <c:manualLayout>
                  <c:x val="-2.3569834833166686E-2"/>
                  <c:y val="-3.1382864792503344E-2"/>
                </c:manualLayout>
              </c:layout>
              <c:tx>
                <c:rich>
                  <a:bodyPr/>
                  <a:lstStyle/>
                  <a:p>
                    <a:fld id="{9E7231CC-6387-4972-B115-52D817612535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682861626485946E-2"/>
                  <c:y val="-3.4258032128514054E-2"/>
                </c:manualLayout>
              </c:layout>
              <c:tx>
                <c:rich>
                  <a:bodyPr/>
                  <a:lstStyle/>
                  <a:p>
                    <a:fld id="{089EB1D0-0123-42B6-8B4A-41F4B1C28CFA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5.7699375995259788E-2"/>
                  <c:y val="-1.9164323962516733E-2"/>
                </c:manualLayout>
              </c:layout>
              <c:tx>
                <c:rich>
                  <a:bodyPr/>
                  <a:lstStyle/>
                  <a:p>
                    <a:fld id="{D92D130E-1676-4E53-906C-6284C57C12B7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Лист2!$A$21:$A$26</c:f>
              <c:strCache>
                <c:ptCount val="6"/>
                <c:pt idx="0">
                  <c:v>Корпоративные кредиты</c:v>
                </c:pt>
                <c:pt idx="1">
                  <c:v>Дебиторская задолженность по финансовой аренде</c:v>
                </c:pt>
                <c:pt idx="2">
                  <c:v>Ипотечные кредиты</c:v>
                </c:pt>
                <c:pt idx="3">
                  <c:v>Торговое финансирование</c:v>
                </c:pt>
                <c:pt idx="4">
                  <c:v>Займы юридическим и физическим лицам</c:v>
                </c:pt>
                <c:pt idx="5">
                  <c:v>Прочие</c:v>
                </c:pt>
              </c:strCache>
            </c:strRef>
          </c:cat>
          <c:val>
            <c:numRef>
              <c:f>Лист2!$E$21:$E$26</c:f>
              <c:numCache>
                <c:formatCode>0%</c:formatCode>
                <c:ptCount val="6"/>
                <c:pt idx="0">
                  <c:v>0.36528139508549429</c:v>
                </c:pt>
                <c:pt idx="1">
                  <c:v>0.34939644434378891</c:v>
                </c:pt>
                <c:pt idx="2">
                  <c:v>0.22318197259653494</c:v>
                </c:pt>
                <c:pt idx="3">
                  <c:v>2.3702864907711473E-2</c:v>
                </c:pt>
                <c:pt idx="4">
                  <c:v>1.0522024685766051E-2</c:v>
                </c:pt>
                <c:pt idx="5">
                  <c:v>2.7915298380704338E-2</c:v>
                </c:pt>
              </c:numCache>
            </c:numRef>
          </c:val>
        </c:ser>
        <c:ser>
          <c:idx val="1"/>
          <c:order val="1"/>
          <c:tx>
            <c:strRef>
              <c:f>Лист2!$D$20</c:f>
              <c:strCache>
                <c:ptCount val="1"/>
                <c:pt idx="0">
                  <c:v>31 декабря 2015 г.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Лист2!$A$21:$A$26</c:f>
              <c:strCache>
                <c:ptCount val="6"/>
                <c:pt idx="0">
                  <c:v>Корпоративные кредиты</c:v>
                </c:pt>
                <c:pt idx="1">
                  <c:v>Дебиторская задолженность по финансовой аренде</c:v>
                </c:pt>
                <c:pt idx="2">
                  <c:v>Ипотечные кредиты</c:v>
                </c:pt>
                <c:pt idx="3">
                  <c:v>Торговое финансирование</c:v>
                </c:pt>
                <c:pt idx="4">
                  <c:v>Займы юридическим и физическим лицам</c:v>
                </c:pt>
                <c:pt idx="5">
                  <c:v>Прочие</c:v>
                </c:pt>
              </c:strCache>
            </c:strRef>
          </c:cat>
          <c:val>
            <c:numRef>
              <c:f>Лист2!$D$21:$D$26</c:f>
              <c:numCache>
                <c:formatCode>0%</c:formatCode>
                <c:ptCount val="6"/>
                <c:pt idx="0">
                  <c:v>0.38186609837238999</c:v>
                </c:pt>
                <c:pt idx="1">
                  <c:v>0.35155887783570983</c:v>
                </c:pt>
                <c:pt idx="2">
                  <c:v>0.22675104318331557</c:v>
                </c:pt>
                <c:pt idx="3">
                  <c:v>1.3469875794080087E-2</c:v>
                </c:pt>
                <c:pt idx="4">
                  <c:v>1.3543081640787043E-2</c:v>
                </c:pt>
                <c:pt idx="5">
                  <c:v>0.02</c:v>
                </c:pt>
              </c:numCache>
            </c:numRef>
          </c:val>
        </c:ser>
        <c:ser>
          <c:idx val="2"/>
          <c:order val="2"/>
          <c:tx>
            <c:strRef>
              <c:f>Лист2!$D$20</c:f>
              <c:strCache>
                <c:ptCount val="1"/>
                <c:pt idx="0">
                  <c:v>31 декабря 2015 г.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Лист2!$A$21:$A$26</c:f>
              <c:strCache>
                <c:ptCount val="6"/>
                <c:pt idx="0">
                  <c:v>Корпоративные кредиты</c:v>
                </c:pt>
                <c:pt idx="1">
                  <c:v>Дебиторская задолженность по финансовой аренде</c:v>
                </c:pt>
                <c:pt idx="2">
                  <c:v>Ипотечные кредиты</c:v>
                </c:pt>
                <c:pt idx="3">
                  <c:v>Торговое финансирование</c:v>
                </c:pt>
                <c:pt idx="4">
                  <c:v>Займы юридическим и физическим лицам</c:v>
                </c:pt>
                <c:pt idx="5">
                  <c:v>Прочие</c:v>
                </c:pt>
              </c:strCache>
            </c:strRef>
          </c:cat>
          <c:val>
            <c:numRef>
              <c:f>Лист2!$D$21:$D$26</c:f>
              <c:numCache>
                <c:formatCode>0%</c:formatCode>
                <c:ptCount val="6"/>
                <c:pt idx="0">
                  <c:v>0.38186609837238999</c:v>
                </c:pt>
                <c:pt idx="1">
                  <c:v>0.35155887783570983</c:v>
                </c:pt>
                <c:pt idx="2">
                  <c:v>0.22675104318331557</c:v>
                </c:pt>
                <c:pt idx="3">
                  <c:v>1.3469875794080087E-2</c:v>
                </c:pt>
                <c:pt idx="4">
                  <c:v>1.3543081640787043E-2</c:v>
                </c:pt>
                <c:pt idx="5">
                  <c:v>0.02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494500611043216E-2"/>
          <c:y val="0.66338554216867474"/>
          <c:w val="0.73634202681183569"/>
          <c:h val="0.311112449799196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31 декабря 2015 года</a:t>
            </a:r>
          </a:p>
        </c:rich>
      </c:tx>
      <c:layout>
        <c:manualLayout>
          <c:xMode val="edge"/>
          <c:yMode val="edge"/>
          <c:x val="0.3399458751894950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14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833502370704327E-3"/>
          <c:y val="0.1502830739508231"/>
          <c:w val="0.99571664976292962"/>
          <c:h val="0.43981744803615275"/>
        </c:manualLayout>
      </c:layout>
      <c:pie3DChart>
        <c:varyColors val="1"/>
        <c:ser>
          <c:idx val="5"/>
          <c:order val="0"/>
          <c:tx>
            <c:strRef>
              <c:f>Лист2!$K$49</c:f>
              <c:strCache>
                <c:ptCount val="1"/>
                <c:pt idx="0">
                  <c:v>31 декаюря 2015 года</c:v>
                </c:pt>
              </c:strCache>
            </c:strRef>
          </c:tx>
          <c:dPt>
            <c:idx val="0"/>
            <c:bubble3D val="0"/>
            <c:spPr>
              <a:solidFill>
                <a:srgbClr val="235B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B4560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F2B8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446660048525073E-3"/>
                  <c:y val="-2.68529842908531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21840942404249E-2"/>
                  <c:y val="-4.95834766851757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484845769824961E-2"/>
                  <c:y val="-2.64427890977488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5069123144023424E-2"/>
                  <c:y val="-1.52095423846718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Лист2!$E$50:$E$57</c:f>
              <c:strCache>
                <c:ptCount val="8"/>
                <c:pt idx="0">
                  <c:v>Расходы на персонал</c:v>
                </c:pt>
                <c:pt idx="1">
                  <c:v>Обесценение прочих активов</c:v>
                </c:pt>
                <c:pt idx="2">
                  <c:v>Амортизация</c:v>
                </c:pt>
                <c:pt idx="3">
                  <c:v>Аренда</c:v>
                </c:pt>
                <c:pt idx="4">
                  <c:v>Прочие расходы, связанные с содержанием основных средств</c:v>
                </c:pt>
                <c:pt idx="5">
                  <c:v>Профессиональные услуги</c:v>
                </c:pt>
                <c:pt idx="6">
                  <c:v>Налоги, за исключением налога на прибыль</c:v>
                </c:pt>
                <c:pt idx="7">
                  <c:v>Прочее</c:v>
                </c:pt>
              </c:strCache>
            </c:strRef>
          </c:cat>
          <c:val>
            <c:numRef>
              <c:f>Лист2!$K$50:$K$57</c:f>
              <c:numCache>
                <c:formatCode>0%</c:formatCode>
                <c:ptCount val="8"/>
                <c:pt idx="0">
                  <c:v>0.48773173391494001</c:v>
                </c:pt>
                <c:pt idx="1">
                  <c:v>8.5786986550345334E-2</c:v>
                </c:pt>
                <c:pt idx="2">
                  <c:v>7.8244274809160311E-2</c:v>
                </c:pt>
                <c:pt idx="3">
                  <c:v>4.3984005816066887E-2</c:v>
                </c:pt>
                <c:pt idx="4">
                  <c:v>4.3166121410396219E-2</c:v>
                </c:pt>
                <c:pt idx="5">
                  <c:v>3.9440203562340966E-2</c:v>
                </c:pt>
                <c:pt idx="6">
                  <c:v>2.3991275899672846E-2</c:v>
                </c:pt>
                <c:pt idx="7">
                  <c:v>0.19765539803707743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7910698094477"/>
          <c:y val="0.61601682343996689"/>
          <c:w val="0.78518493464883832"/>
          <c:h val="0.364802473495137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179F2E2-2D16-4D1A-A494-3EA96D7A9BAB}" type="datetimeFigureOut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51394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956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6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9F68E16-2E94-4248-84DA-092D2F192C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447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CE7241A-506C-48D7-A1A6-B48DBAB7B0FA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5221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425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21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618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0207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5922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695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8796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3824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8E16-2E94-4248-84DA-092D2F192CEA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068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5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9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1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471A1-939B-4BAF-A74B-A0F932CDF148}" type="datetime1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E993-A5C9-42C9-829E-BF9BB7A87D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80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CFF89-372B-4A9E-A367-75D30BBFCA44}" type="datetime1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F482C-D588-480C-949E-01A73C3A2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68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03215"/>
            <a:ext cx="2057400" cy="6446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3215"/>
            <a:ext cx="6019800" cy="6446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E1422-8E75-481F-AC40-B2129A746924}" type="datetime1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588F2-D579-4FEF-8F42-F5BCBAD76B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58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714D-63AF-46D3-8B9E-259B7BA29FC9}" type="datetime1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82305-EB81-4056-AFB1-B5C672926F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10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424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712">
                <a:solidFill>
                  <a:schemeClr val="tx1">
                    <a:tint val="75000"/>
                  </a:schemeClr>
                </a:solidFill>
              </a:defRPr>
            </a:lvl1pPr>
            <a:lvl2pPr marL="391409" indent="0">
              <a:buNone/>
              <a:defRPr sz="1541">
                <a:solidFill>
                  <a:schemeClr val="tx1">
                    <a:tint val="75000"/>
                  </a:schemeClr>
                </a:solidFill>
              </a:defRPr>
            </a:lvl2pPr>
            <a:lvl3pPr marL="782818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3pPr>
            <a:lvl4pPr marL="117422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565636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957045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34845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73986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313127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A39F-2F85-4256-AD5A-F913900D0302}" type="datetime1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00589-AA3F-47A3-9E5C-E16044E6AB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232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397"/>
            </a:lvl1pPr>
            <a:lvl2pPr>
              <a:defRPr sz="2055"/>
            </a:lvl2pPr>
            <a:lvl3pPr>
              <a:defRPr sz="1712"/>
            </a:lvl3pPr>
            <a:lvl4pPr>
              <a:defRPr sz="1541"/>
            </a:lvl4pPr>
            <a:lvl5pPr>
              <a:defRPr sz="1541"/>
            </a:lvl5pPr>
            <a:lvl6pPr>
              <a:defRPr sz="1541"/>
            </a:lvl6pPr>
            <a:lvl7pPr>
              <a:defRPr sz="1541"/>
            </a:lvl7pPr>
            <a:lvl8pPr>
              <a:defRPr sz="1541"/>
            </a:lvl8pPr>
            <a:lvl9pPr>
              <a:defRPr sz="154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397"/>
            </a:lvl1pPr>
            <a:lvl2pPr>
              <a:defRPr sz="2055"/>
            </a:lvl2pPr>
            <a:lvl3pPr>
              <a:defRPr sz="1712"/>
            </a:lvl3pPr>
            <a:lvl4pPr>
              <a:defRPr sz="1541"/>
            </a:lvl4pPr>
            <a:lvl5pPr>
              <a:defRPr sz="1541"/>
            </a:lvl5pPr>
            <a:lvl6pPr>
              <a:defRPr sz="1541"/>
            </a:lvl6pPr>
            <a:lvl7pPr>
              <a:defRPr sz="1541"/>
            </a:lvl7pPr>
            <a:lvl8pPr>
              <a:defRPr sz="1541"/>
            </a:lvl8pPr>
            <a:lvl9pPr>
              <a:defRPr sz="154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A6BAD-C29A-49E2-AD1F-00CB697BD07B}" type="datetime1">
              <a:rPr lang="ru-RU" smtClean="0"/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24FA-0BB0-4EF1-91D2-6A4ACDB65A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59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55"/>
            </a:lvl1pPr>
            <a:lvl2pPr>
              <a:defRPr sz="1712"/>
            </a:lvl2pPr>
            <a:lvl3pPr>
              <a:defRPr sz="1541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55"/>
            </a:lvl1pPr>
            <a:lvl2pPr>
              <a:defRPr sz="1712"/>
            </a:lvl2pPr>
            <a:lvl3pPr>
              <a:defRPr sz="1541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E7E9-5312-4357-998F-6AA2331E72EC}" type="datetime1">
              <a:rPr lang="ru-RU" smtClean="0"/>
              <a:t>07.07.2016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78599-F6CD-4C7D-877F-5B92ACF474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49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657" y="2383372"/>
            <a:ext cx="8230687" cy="114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ADD3-E3C8-4E1C-B8A8-C519F161C309}" type="datetime1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9894E-FF2F-467B-AEA9-83C66015D6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26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7CE57-5AF3-4E7F-AE6E-DE2119336D79}" type="datetime1">
              <a:rPr lang="ru-RU" smtClean="0"/>
              <a:t>07.07.2016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6BFF5-9373-43BE-9F09-00A3847D74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00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</p:spPr>
        <p:txBody>
          <a:bodyPr anchor="b"/>
          <a:lstStyle>
            <a:lvl1pPr algn="l">
              <a:defRPr sz="1712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740"/>
            </a:lvl1pPr>
            <a:lvl2pPr>
              <a:defRPr sz="2397"/>
            </a:lvl2pPr>
            <a:lvl3pPr>
              <a:defRPr sz="2055"/>
            </a:lvl3pPr>
            <a:lvl4pPr>
              <a:defRPr sz="1712"/>
            </a:lvl4pPr>
            <a:lvl5pPr>
              <a:defRPr sz="1712"/>
            </a:lvl5pPr>
            <a:lvl6pPr>
              <a:defRPr sz="1712"/>
            </a:lvl6pPr>
            <a:lvl7pPr>
              <a:defRPr sz="1712"/>
            </a:lvl7pPr>
            <a:lvl8pPr>
              <a:defRPr sz="1712"/>
            </a:lvl8pPr>
            <a:lvl9pPr>
              <a:defRPr sz="171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199"/>
            </a:lvl1pPr>
            <a:lvl2pPr marL="391409" indent="0">
              <a:buNone/>
              <a:defRPr sz="1027"/>
            </a:lvl2pPr>
            <a:lvl3pPr marL="782818" indent="0">
              <a:buNone/>
              <a:defRPr sz="856"/>
            </a:lvl3pPr>
            <a:lvl4pPr marL="1174227" indent="0">
              <a:buNone/>
              <a:defRPr sz="770"/>
            </a:lvl4pPr>
            <a:lvl5pPr marL="1565636" indent="0">
              <a:buNone/>
              <a:defRPr sz="770"/>
            </a:lvl5pPr>
            <a:lvl6pPr marL="1957045" indent="0">
              <a:buNone/>
              <a:defRPr sz="770"/>
            </a:lvl6pPr>
            <a:lvl7pPr marL="2348454" indent="0">
              <a:buNone/>
              <a:defRPr sz="770"/>
            </a:lvl7pPr>
            <a:lvl8pPr marL="2739862" indent="0">
              <a:buNone/>
              <a:defRPr sz="770"/>
            </a:lvl8pPr>
            <a:lvl9pPr marL="3131271" indent="0">
              <a:buNone/>
              <a:defRPr sz="7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9D65-E3AD-4B48-B493-145862F81DB4}" type="datetime1">
              <a:rPr lang="ru-RU" smtClean="0"/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ACFD6-8540-4595-BB66-ED53AAD768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86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712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740"/>
            </a:lvl1pPr>
            <a:lvl2pPr marL="391409" indent="0">
              <a:buNone/>
              <a:defRPr sz="2397"/>
            </a:lvl2pPr>
            <a:lvl3pPr marL="782818" indent="0">
              <a:buNone/>
              <a:defRPr sz="2055"/>
            </a:lvl3pPr>
            <a:lvl4pPr marL="1174227" indent="0">
              <a:buNone/>
              <a:defRPr sz="1712"/>
            </a:lvl4pPr>
            <a:lvl5pPr marL="1565636" indent="0">
              <a:buNone/>
              <a:defRPr sz="1712"/>
            </a:lvl5pPr>
            <a:lvl6pPr marL="1957045" indent="0">
              <a:buNone/>
              <a:defRPr sz="1712"/>
            </a:lvl6pPr>
            <a:lvl7pPr marL="2348454" indent="0">
              <a:buNone/>
              <a:defRPr sz="1712"/>
            </a:lvl7pPr>
            <a:lvl8pPr marL="2739862" indent="0">
              <a:buNone/>
              <a:defRPr sz="1712"/>
            </a:lvl8pPr>
            <a:lvl9pPr marL="3131271" indent="0">
              <a:buNone/>
              <a:defRPr sz="1712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199"/>
            </a:lvl1pPr>
            <a:lvl2pPr marL="391409" indent="0">
              <a:buNone/>
              <a:defRPr sz="1027"/>
            </a:lvl2pPr>
            <a:lvl3pPr marL="782818" indent="0">
              <a:buNone/>
              <a:defRPr sz="856"/>
            </a:lvl3pPr>
            <a:lvl4pPr marL="1174227" indent="0">
              <a:buNone/>
              <a:defRPr sz="770"/>
            </a:lvl4pPr>
            <a:lvl5pPr marL="1565636" indent="0">
              <a:buNone/>
              <a:defRPr sz="770"/>
            </a:lvl5pPr>
            <a:lvl6pPr marL="1957045" indent="0">
              <a:buNone/>
              <a:defRPr sz="770"/>
            </a:lvl6pPr>
            <a:lvl7pPr marL="2348454" indent="0">
              <a:buNone/>
              <a:defRPr sz="770"/>
            </a:lvl7pPr>
            <a:lvl8pPr marL="2739862" indent="0">
              <a:buNone/>
              <a:defRPr sz="770"/>
            </a:lvl8pPr>
            <a:lvl9pPr marL="3131271" indent="0">
              <a:buNone/>
              <a:defRPr sz="7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F4BC-D53E-4DBD-971D-3EA1285F7642}" type="datetime1">
              <a:rPr lang="ru-RU" smtClean="0"/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19CE4-A697-4382-9FF9-2DD9AEF168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05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27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48FC9B-67D6-4DB1-BEFE-AFD0433416AF}" type="datetime1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27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fld id="{67EFB49E-6114-4870-9185-63648187A28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7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91409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6pPr>
      <a:lvl7pPr marL="782818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7pPr>
      <a:lvl8pPr marL="1174227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8pPr>
      <a:lvl9pPr marL="1565636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444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77900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425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538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2749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6pPr>
      <a:lvl7pPr marL="2544158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7pPr>
      <a:lvl8pPr marL="2935567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8pPr>
      <a:lvl9pPr marL="3326976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1pPr>
      <a:lvl2pPr marL="391409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2pPr>
      <a:lvl3pPr marL="782818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3pPr>
      <a:lvl4pPr marL="1174227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4pPr>
      <a:lvl5pPr marL="1565636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5pPr>
      <a:lvl6pPr marL="1957045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6pPr>
      <a:lvl7pPr marL="2348454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7pPr>
      <a:lvl8pPr marL="2739862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8pPr>
      <a:lvl9pPr marL="3131271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3518" y="2420888"/>
            <a:ext cx="8497887" cy="11430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РЕЗУЛЬТАТЫ ГРУППЫ</a:t>
            </a:r>
            <a:r>
              <a:rPr lang="ru-RU" altLang="ru-RU" sz="1800" b="1" dirty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1800" b="1" dirty="0" smtClean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ПАО </a:t>
            </a:r>
            <a:r>
              <a:rPr lang="ru-RU" altLang="ru-RU" sz="1800" b="1" dirty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«ОКС» </a:t>
            </a:r>
            <a:r>
              <a:rPr lang="ru-RU" altLang="ru-RU" sz="1800" b="1" dirty="0" smtClean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800" b="1" dirty="0" smtClean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altLang="ru-RU" sz="1800" b="1" dirty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СООТВЕТСТВИИ С МСФО ЗА </a:t>
            </a:r>
            <a:r>
              <a:rPr lang="ru-RU" altLang="ru-RU" sz="1800" b="1" dirty="0" smtClean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2015 </a:t>
            </a:r>
            <a:r>
              <a:rPr lang="ru-RU" altLang="ru-RU" sz="1800" b="1" dirty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ГОД</a:t>
            </a:r>
            <a:endParaRPr lang="ru-RU" altLang="ru-RU" sz="1800" b="1" dirty="0" smtClean="0">
              <a:solidFill>
                <a:srgbClr val="FF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3F68703-99E3-495C-9A80-AC779FDA5A9F}" type="slidenum">
              <a:rPr lang="ru-RU" altLang="ru-RU">
                <a:solidFill>
                  <a:schemeClr val="bg1"/>
                </a:solidFill>
              </a:rPr>
              <a:pPr/>
              <a:t>1</a:t>
            </a:fld>
            <a:endParaRPr lang="ru-RU" altLang="ru-RU">
              <a:solidFill>
                <a:schemeClr val="bg1"/>
              </a:solidFill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7"/>
            <a:ext cx="3168352" cy="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48582"/>
            <a:ext cx="8146869" cy="67222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КОНСОЛИДИРОВАННЫЙ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</a:t>
            </a:r>
            <a:b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СОВОКУПНОМ ДОХОДЕ ГРУППЫ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51C8-53CF-495A-B8FC-B905EFCE277E}" type="slidenum">
              <a:rPr lang="ru-RU" sz="12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sz="1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33160"/>
              </p:ext>
            </p:extLst>
          </p:nvPr>
        </p:nvGraphicFramePr>
        <p:xfrm>
          <a:off x="628651" y="1082763"/>
          <a:ext cx="7975797" cy="306631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995790"/>
                <a:gridCol w="836062"/>
                <a:gridCol w="911970"/>
                <a:gridCol w="1178445"/>
                <a:gridCol w="1053530"/>
              </a:tblGrid>
              <a:tr h="3936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</a:t>
                      </a:r>
                      <a:r>
                        <a:rPr lang="ru-RU" sz="100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 рублей)</a:t>
                      </a:r>
                      <a:endParaRPr lang="ru-RU" sz="1000" b="0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03" marB="45703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год</a:t>
                      </a:r>
                      <a:endParaRPr lang="ru-RU" sz="1000" b="1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0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год</a:t>
                      </a:r>
                      <a:endParaRPr lang="ru-RU" sz="1000" b="1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0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Изменение, </a:t>
                      </a:r>
                    </a:p>
                    <a:p>
                      <a:pPr algn="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млн рублей 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0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</a:t>
                      </a:r>
                    </a:p>
                    <a:p>
                      <a:pPr algn="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% 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0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</a:tr>
              <a:tr h="121109">
                <a:tc>
                  <a:txBody>
                    <a:bodyPr/>
                    <a:lstStyle/>
                    <a:p>
                      <a:endParaRPr lang="ru-RU" sz="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03" marB="457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06883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Чистый процентный доход после резерва под обесценение кредитов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7 788)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-91%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0893">
                <a:tc>
                  <a:txBody>
                    <a:bodyPr/>
                    <a:lstStyle/>
                    <a:p>
                      <a:pPr marL="0" indent="0" algn="l" defTabSz="782818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 от страховой и пенсионной деятельности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(735)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286">
                <a:tc>
                  <a:txBody>
                    <a:bodyPr/>
                    <a:lstStyle/>
                    <a:p>
                      <a:pPr marL="0" indent="0" algn="l" defTabSz="782818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Чистые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/ (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по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операциям 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финансовыми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активами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(1 893)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2 420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-128%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286">
                <a:tc>
                  <a:txBody>
                    <a:bodyPr/>
                    <a:lstStyle/>
                    <a:p>
                      <a:pPr marL="0" indent="0" algn="l" defTabSz="782818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Чистые доходы по операциям с производными финансовыми инструментами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890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(1 325)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893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 на персонал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(5 367)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(5 207)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(160)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893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Административные и прочие  операционные расходы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637)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(3 586)  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(2 051)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893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 за вычетом доходов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2 110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1 583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893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(убыток)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налогообложения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(4 861)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(9 112)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-214%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0893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по налогу на прибыль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(422)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(485)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064">
                <a:tc>
                  <a:txBody>
                    <a:bodyPr/>
                    <a:lstStyle/>
                    <a:p>
                      <a:pPr marL="0" indent="0" algn="l" fontAlgn="ctr">
                        <a:tabLst>
                          <a:tab pos="90488" algn="l"/>
                        </a:tabLst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(убыток)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(5 283)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3 766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(9 049)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-240%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415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Прочий совокупный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/ (убыток)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год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(366)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2" marR="0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1 066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-291%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304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Итого совокупный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доход / (убыток) за 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год </a:t>
                      </a:r>
                    </a:p>
                  </a:txBody>
                  <a:tcPr marL="4052" marR="4052" marT="4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(4 583)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3 400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(7 983)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-235%</a:t>
                      </a: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53" y="429309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Отрицательный финансовый результат Группы ПАО «ОКС» по итогам 2015 г. обусловлен созданием резервов по активам Абсолют Банка. В финансовой </a:t>
            </a:r>
            <a:r>
              <a:rPr lang="ru-RU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отчетности Группы ПАО «ОКС» показатели Абсолют Банка </a:t>
            </a:r>
            <a:r>
              <a:rPr lang="ru-RU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полностью консолидируются.</a:t>
            </a:r>
            <a:r>
              <a:rPr lang="ru-RU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Абсолют Банк создает адекватные резервы согласно нормативным документам Банка </a:t>
            </a:r>
            <a:r>
              <a:rPr lang="ru-RU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 Создание резервов не влияет на качество работы  </a:t>
            </a:r>
            <a:r>
              <a:rPr lang="ru-RU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Абсолют Банка, который остается стабильным и надежным банком. </a:t>
            </a:r>
          </a:p>
        </p:txBody>
      </p:sp>
    </p:spTree>
    <p:extLst>
      <p:ext uri="{BB962C8B-B14F-4D97-AF65-F5344CB8AC3E}">
        <p14:creationId xmlns:p14="http://schemas.microsoft.com/office/powerpoint/2010/main" val="1243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2" y="-10187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600" dirty="0" smtClean="0">
                <a:latin typeface="Arial"/>
                <a:cs typeface="Arial"/>
              </a:rPr>
              <a:t>АДМИНИСТРАТИВНЫЕ</a:t>
            </a:r>
            <a:r>
              <a:rPr lang="ru-RU" dirty="0" smtClean="0">
                <a:latin typeface="Arial"/>
                <a:cs typeface="Arial"/>
              </a:rPr>
              <a:t> </a:t>
            </a:r>
            <a:r>
              <a:rPr lang="ru-RU" sz="1600" dirty="0" smtClean="0">
                <a:latin typeface="Arial"/>
                <a:cs typeface="Arial"/>
              </a:rPr>
              <a:t>И ПРОЧИЕ РАСХОДЫ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51C8-53CF-495A-B8FC-B905EFCE277E}" type="slidenum">
              <a:rPr lang="ru-RU" sz="12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sz="1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968153"/>
              </p:ext>
            </p:extLst>
          </p:nvPr>
        </p:nvGraphicFramePr>
        <p:xfrm>
          <a:off x="620590" y="950187"/>
          <a:ext cx="8066210" cy="2295230"/>
        </p:xfrm>
        <a:graphic>
          <a:graphicData uri="http://schemas.openxmlformats.org/drawingml/2006/table">
            <a:tbl>
              <a:tblPr firstRow="1" firstCol="1" lastRow="1" lastCol="1" bandRow="1"/>
              <a:tblGrid>
                <a:gridCol w="3874598"/>
                <a:gridCol w="1179991"/>
                <a:gridCol w="1003873"/>
                <a:gridCol w="1012680"/>
                <a:gridCol w="995068"/>
              </a:tblGrid>
              <a:tr h="404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5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</a:t>
                      </a:r>
                      <a:r>
                        <a:rPr lang="ru-RU" sz="105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 рублей)</a:t>
                      </a:r>
                      <a:r>
                        <a:rPr lang="ru-RU" sz="1050" b="1" i="1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</a:t>
                      </a:r>
                      <a:endParaRPr lang="ru-RU" sz="1050" b="1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966" marR="28966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 год</a:t>
                      </a:r>
                    </a:p>
                  </a:txBody>
                  <a:tcPr marL="68207" marR="6820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 год</a:t>
                      </a:r>
                    </a:p>
                  </a:txBody>
                  <a:tcPr marL="68207" marR="6820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Изменение, </a:t>
                      </a:r>
                      <a:endParaRPr lang="ru-RU" sz="105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млн 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рублей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</a:t>
                      </a:r>
                      <a:endParaRPr lang="ru-RU" sz="105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  <a:tr h="119414">
                <a:tc>
                  <a:txBody>
                    <a:bodyPr/>
                    <a:lstStyle/>
                    <a:p>
                      <a:pPr marL="3175" indent="-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7" marR="68207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endParaRPr lang="ru-RU" sz="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7" marR="68207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endParaRPr lang="ru-RU" sz="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7" marR="68207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endParaRPr lang="ru-RU" sz="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7" marR="68207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endParaRPr lang="ru-RU" sz="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1678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персонал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Обесценение прочих активов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1 065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8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9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расходы, связанные с содержанием основных средств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Налоги, за исключением налога на прибыль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Прочее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567">
                <a:tc>
                  <a:txBody>
                    <a:bodyPr/>
                    <a:lstStyle/>
                    <a:p>
                      <a:pPr marL="85725" indent="0" algn="l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 административные и прочие расходы</a:t>
                      </a:r>
                    </a:p>
                  </a:txBody>
                  <a:tcPr marL="0" marR="6820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472819"/>
              </p:ext>
            </p:extLst>
          </p:nvPr>
        </p:nvGraphicFramePr>
        <p:xfrm>
          <a:off x="0" y="3275652"/>
          <a:ext cx="4464496" cy="3310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821886"/>
              </p:ext>
            </p:extLst>
          </p:nvPr>
        </p:nvGraphicFramePr>
        <p:xfrm>
          <a:off x="4222800" y="3275652"/>
          <a:ext cx="4464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Выгнутая влево стрелка 11"/>
          <p:cNvSpPr/>
          <p:nvPr/>
        </p:nvSpPr>
        <p:spPr>
          <a:xfrm rot="5400000">
            <a:off x="4444987" y="2488937"/>
            <a:ext cx="327075" cy="2233290"/>
          </a:xfrm>
          <a:prstGeom prst="curvedRight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34"/>
          <p:cNvSpPr txBox="1">
            <a:spLocks noChangeArrowheads="1"/>
          </p:cNvSpPr>
          <p:nvPr/>
        </p:nvSpPr>
        <p:spPr bwMode="auto">
          <a:xfrm>
            <a:off x="4336355" y="3308221"/>
            <a:ext cx="634679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6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6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6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6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6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6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6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200" b="1" dirty="0" smtClean="0">
                <a:solidFill>
                  <a:srgbClr val="C00000"/>
                </a:solidFill>
              </a:rPr>
              <a:t>+25%</a:t>
            </a:r>
            <a:endParaRPr lang="ru-RU" alt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188" y="275096"/>
            <a:ext cx="7776666" cy="45055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СЕГМЕНТНЫЙ АНАЛИЗ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fld id="{A33551C8-53CF-495A-B8FC-B905EFCE277E}" type="slidenum">
              <a:rPr lang="ru-RU"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42550"/>
              </p:ext>
            </p:extLst>
          </p:nvPr>
        </p:nvGraphicFramePr>
        <p:xfrm>
          <a:off x="611560" y="980728"/>
          <a:ext cx="7920879" cy="482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000"/>
                <a:gridCol w="430377"/>
                <a:gridCol w="1147672"/>
                <a:gridCol w="1420962"/>
                <a:gridCol w="1519868"/>
              </a:tblGrid>
              <a:tr h="3163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млн. рублей)</a:t>
                      </a:r>
                      <a:endParaRPr lang="ru-RU" sz="10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57178" marT="6353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Активы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Обязательства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прибыль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(убыток)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</a:tr>
              <a:tr h="13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ln>
                            <a:solidFill>
                              <a:schemeClr val="bg1"/>
                            </a:solidFill>
                          </a:ln>
                          <a:noFill/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ln>
                          <a:solidFill>
                            <a:schemeClr val="bg1"/>
                          </a:solidFill>
                        </a:ln>
                        <a:noFill/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8" marR="6353" marT="635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n>
                            <a:solidFill>
                              <a:schemeClr val="bg1"/>
                            </a:solidFill>
                          </a:ln>
                          <a:noFill/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ln>
                          <a:solidFill>
                            <a:schemeClr val="bg1"/>
                          </a:solidFill>
                        </a:ln>
                        <a:noFill/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8" marR="6353" marT="63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n>
                            <a:solidFill>
                              <a:schemeClr val="bg1"/>
                            </a:solidFill>
                          </a:ln>
                          <a:noFill/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ln>
                          <a:solidFill>
                            <a:schemeClr val="bg1"/>
                          </a:solidFill>
                        </a:ln>
                        <a:noFill/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8" marR="6353" marT="63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n>
                            <a:solidFill>
                              <a:schemeClr val="bg1"/>
                            </a:solidFill>
                          </a:ln>
                          <a:noFill/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ln>
                          <a:solidFill>
                            <a:schemeClr val="bg1"/>
                          </a:solidFill>
                        </a:ln>
                        <a:noFill/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8" marR="6353" marT="63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n>
                            <a:solidFill>
                              <a:schemeClr val="bg1"/>
                            </a:solidFill>
                          </a:ln>
                          <a:noFill/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ln>
                          <a:solidFill>
                            <a:schemeClr val="bg1"/>
                          </a:solidFill>
                        </a:ln>
                        <a:noFill/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8" marR="6353" marT="63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1491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424 741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382 930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(5 283)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359 213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316 924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3 766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млн.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65 528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66 006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(9 049)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-240,3%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АКБ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Абсолют Банк» (ПАО)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288 851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264 650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5 862)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240 302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214 131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1 892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58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млн.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(7 754)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-409,8%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изменения от общего изменения Группы,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ПАО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9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Трансфин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-М»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111 880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97 249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96 157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86 343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млн.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(82)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изменения от общего изменения Группы, в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«СК Благосостояние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13 075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11 361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11 544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9 604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млн.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изменения от общего изменения Группы,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«ЖАСО» *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9 103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(879)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9 653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6 843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(550)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(1 084)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-528,8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55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изменения от общего изменения Группы,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ПАО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«ОКС»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2 386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(149)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2 383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(175)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79 433,3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-673,1%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4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изменения от общего изменения Группы, в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3" marR="6353" marT="63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5936098"/>
            <a:ext cx="8046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31 декабря 2015 года активы и обязательства АО «ЖАСО» учитывались как активы и </a:t>
            </a:r>
            <a:r>
              <a:rPr lang="ru-RU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обязательства Группы </a:t>
            </a:r>
            <a:r>
              <a:rPr lang="ru-RU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выбытия, предназначенные для продажи, в связи с заключением сделки по продаже 100% акций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21434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806624"/>
              </p:ext>
            </p:extLst>
          </p:nvPr>
        </p:nvGraphicFramePr>
        <p:xfrm>
          <a:off x="323850" y="1090407"/>
          <a:ext cx="8280400" cy="291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fld id="{A33551C8-53CF-495A-B8FC-B905EFCE277E}" type="slidenum">
              <a:rPr lang="ru-RU"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754914"/>
            <a:ext cx="2160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АКТИВЫ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763550"/>
              </p:ext>
            </p:extLst>
          </p:nvPr>
        </p:nvGraphicFramePr>
        <p:xfrm>
          <a:off x="628652" y="1041330"/>
          <a:ext cx="2880198" cy="256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84168" y="754914"/>
            <a:ext cx="2160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ОБЯЗАТЕЛЬСТВА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67736" y="3799562"/>
            <a:ext cx="2656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ЧИСТАЯ ПРИБЫЛЬ / (УБЫТОК),  МЛН РУБЛЕЙ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2519"/>
              </p:ext>
            </p:extLst>
          </p:nvPr>
        </p:nvGraphicFramePr>
        <p:xfrm>
          <a:off x="827584" y="4335102"/>
          <a:ext cx="7028267" cy="2371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910134" y="309725"/>
            <a:ext cx="7776666" cy="45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Calibri" pitchFamily="34" charset="0"/>
              </a:defRPr>
            </a:lvl5pPr>
            <a:lvl6pPr marL="391409" algn="ctr" rtl="0" fontAlgn="base">
              <a:spcBef>
                <a:spcPct val="0"/>
              </a:spcBef>
              <a:spcAft>
                <a:spcPct val="0"/>
              </a:spcAft>
              <a:defRPr sz="3767">
                <a:solidFill>
                  <a:schemeClr val="tx1"/>
                </a:solidFill>
                <a:latin typeface="Calibri" pitchFamily="34" charset="0"/>
              </a:defRPr>
            </a:lvl6pPr>
            <a:lvl7pPr marL="782818" algn="ctr" rtl="0" fontAlgn="base">
              <a:spcBef>
                <a:spcPct val="0"/>
              </a:spcBef>
              <a:spcAft>
                <a:spcPct val="0"/>
              </a:spcAft>
              <a:defRPr sz="3767">
                <a:solidFill>
                  <a:schemeClr val="tx1"/>
                </a:solidFill>
                <a:latin typeface="Calibri" pitchFamily="34" charset="0"/>
              </a:defRPr>
            </a:lvl7pPr>
            <a:lvl8pPr marL="1174227" algn="ctr" rtl="0" fontAlgn="base">
              <a:spcBef>
                <a:spcPct val="0"/>
              </a:spcBef>
              <a:spcAft>
                <a:spcPct val="0"/>
              </a:spcAft>
              <a:defRPr sz="3767">
                <a:solidFill>
                  <a:schemeClr val="tx1"/>
                </a:solidFill>
                <a:latin typeface="Calibri" pitchFamily="34" charset="0"/>
              </a:defRPr>
            </a:lvl8pPr>
            <a:lvl9pPr marL="1565636" algn="ctr" rtl="0" fontAlgn="base">
              <a:spcBef>
                <a:spcPct val="0"/>
              </a:spcBef>
              <a:spcAft>
                <a:spcPct val="0"/>
              </a:spcAft>
              <a:defRPr sz="376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СЕГМЕНТНЫЙ АНАЛИЗ (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21204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523388"/>
            <a:ext cx="9144000" cy="838691"/>
          </a:xfrm>
          <a:prstGeom prst="rect">
            <a:avLst/>
          </a:prstGeom>
          <a:solidFill>
            <a:srgbClr val="2B792F"/>
          </a:solidFill>
        </p:spPr>
        <p:txBody>
          <a:bodyPr wrap="square" rtlCol="0">
            <a:spAutoFit/>
          </a:bodyPr>
          <a:lstStyle/>
          <a:p>
            <a:pPr>
              <a:tabLst>
                <a:tab pos="2351485" algn="l"/>
                <a:tab pos="2416969" algn="l"/>
              </a:tabLst>
            </a:pPr>
            <a:r>
              <a:rPr lang="en-US" sz="1350" dirty="0">
                <a:solidFill>
                  <a:schemeClr val="bg1"/>
                </a:solidFill>
              </a:rPr>
              <a:t>                                                              </a:t>
            </a:r>
          </a:p>
          <a:p>
            <a:pPr>
              <a:tabLst>
                <a:tab pos="1077516" algn="l"/>
                <a:tab pos="2416969" algn="l"/>
              </a:tabLs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 (495) 933 01 93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416969" algn="l"/>
              </a:tabLst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www.ucsys.ru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2" y="3107890"/>
            <a:ext cx="3276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45077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51C8-53CF-495A-B8FC-B905EFCE277E}" type="slidenum">
              <a:rPr lang="ru-RU"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80728" y="292283"/>
            <a:ext cx="8363272" cy="571687"/>
          </a:xfrm>
        </p:spPr>
        <p:txBody>
          <a:bodyPr/>
          <a:lstStyle/>
          <a:p>
            <a:pPr eaLnBrk="1" hangingPunct="1"/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ГРУППА  ПАО «ОКС»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24BC7951-900C-4AB5-89EF-2B85B6CDF8E6}" type="slidenum">
              <a:rPr lang="ru-RU" altLang="ru-RU" sz="1200" smtClean="0">
                <a:solidFill>
                  <a:schemeClr val="bg1">
                    <a:lumMod val="75000"/>
                  </a:schemeClr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ru-RU" altLang="ru-RU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2016730" y="1161905"/>
            <a:ext cx="5367127" cy="1258983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Публичное акционерное общество «Объединенные Кредитные Системы»</a:t>
            </a:r>
          </a:p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«ОКС» зарегистрировано в ноябре 2012 года.</a:t>
            </a:r>
          </a:p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 видом деятельности ПАО «ОКС» является инвестиционная деятельность, в том числе покупка и продажа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ценных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бумаг. Акционеры ПАО «ОКС» представлены управляющими компаниями,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осуществляющими доверительное управление средствами пенсионных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резервов НПФ «БЛАГОСОСТОЯНИЕ».</a:t>
            </a:r>
          </a:p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 Группы ПАО «ОКС» входят следующие компании: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4"/>
          <p:cNvSpPr/>
          <p:nvPr/>
        </p:nvSpPr>
        <p:spPr>
          <a:xfrm>
            <a:off x="251520" y="2933418"/>
            <a:ext cx="2603850" cy="2792527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АКБ 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Абсолют Банк (ПАО</a:t>
            </a: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Входит в топ-10 крупнейших ипотечных банков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приоритетных направлений деятельности банка – обслуживание корпоративных клиентов и среднего бизнеса, развитие розничного бизнеса с фокусом на ипотечное кредитование и развитие бизнеса по обслуживанию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ВИП-клиентов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лиентами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банка являются более 37 тысяч компаний различных секторов экономики, в числе которых пищевая и косметическая отрасли, металлургия, машиностроение, легкая и нефтяная промышленность и другие сегменты экономики.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6434768" y="2933417"/>
            <a:ext cx="2457712" cy="27925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«СК 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БЛАГОСОСТОЯНИЕ</a:t>
            </a: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лидеров рынка в области предоставления услуг по страхованию от несчастных случаев и болезней и пенсионных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решений. Деятельность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пенсионному обеспечению осуществляет пенсионный фонд «БЛАГОСОСТОЯНИЕ ЭМЭНСИ», занимающий, по данным Центрального банка России, 16 место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объему пенсионных резервов, находящихся в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управлении.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4"/>
          <p:cNvSpPr/>
          <p:nvPr/>
        </p:nvSpPr>
        <p:spPr>
          <a:xfrm>
            <a:off x="3062387" y="2933417"/>
            <a:ext cx="3165363" cy="27925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«ТрансФин-М»</a:t>
            </a:r>
          </a:p>
          <a:p>
            <a:pPr algn="just"/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Лизинговая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компания, финансирующая лизинговые сделки с различными видами имущества, в том числе: железнодорожные составы, воздушные и водные суда, коммерческая недвижимость, оборудование, автотранспорт и спецтехника. По объему портфеля ПАО «ТрансФин-М» занимает 2-е место среди негосударственных лизинговых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компаний. </a:t>
            </a:r>
            <a:r>
              <a:rPr lang="ru-RU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</a:t>
            </a:r>
            <a:r>
              <a:rPr 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лизингового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портфеля ПАО «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ТрансФин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-М» превышает 200 млрд 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рублей.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Партнерам и клиентам компания предлагает конкурентные финансовые условия, индивидуальную структуру сделок, работу напрямую с официальными дилерами и ведущими производителями и исключительный уровень сервиса.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294376" y="2492896"/>
            <a:ext cx="215925" cy="305397"/>
          </a:xfrm>
          <a:prstGeom prst="down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537105" y="2492896"/>
            <a:ext cx="215925" cy="300741"/>
          </a:xfrm>
          <a:prstGeom prst="down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948264" y="2492896"/>
            <a:ext cx="215925" cy="300741"/>
          </a:xfrm>
          <a:prstGeom prst="down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641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ФИНАНСОВАЯ УСТОЙЧИВОСТЬ ГРУППЫ ПАО «ОКС»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14893"/>
            <a:ext cx="8229600" cy="5326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Финансовая устойчивость Группы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подтверждается 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высокими рейтингами ведущих международных и национальных рейтинговых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агентств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08652" y="2114591"/>
            <a:ext cx="2016224" cy="1944216"/>
          </a:xfrm>
          <a:prstGeom prst="ellipse">
            <a:avLst/>
          </a:prstGeom>
          <a:solidFill>
            <a:srgbClr val="F2B800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Fitch  Ratings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3409487" y="2132856"/>
            <a:ext cx="2016224" cy="1944216"/>
          </a:xfrm>
          <a:prstGeom prst="ellipse">
            <a:avLst/>
          </a:prstGeom>
          <a:solidFill>
            <a:srgbClr val="2B792F">
              <a:alpha val="75000"/>
            </a:srgbClr>
          </a:solidFill>
          <a:ln>
            <a:solidFill>
              <a:srgbClr val="FFFF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S&amp;P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53544" y="2132856"/>
            <a:ext cx="2016224" cy="1944216"/>
          </a:xfrm>
          <a:prstGeom prst="ellipse">
            <a:avLst/>
          </a:prstGeom>
          <a:solidFill>
            <a:schemeClr val="accent3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RAEX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576" y="1450728"/>
            <a:ext cx="254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АКБ Абсолют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Банк (ПАО)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5604" y="1423369"/>
            <a:ext cx="2112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ПАО «ТрансФин-М»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6796" y="1422937"/>
            <a:ext cx="2749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0005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АО «СК БЛАГОСОСТОЯНИЕ»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7951-900C-4AB5-89EF-2B85B6CDF8E6}" type="slidenum">
              <a:rPr lang="ru-RU" altLang="ru-RU"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ru-RU" altLang="ru-RU" sz="1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48020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ИТОГИ ДЕЯТЕЛЬНОСТИ ЗА 2015 ГОД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732AD845-BDF4-42E4-8CFD-0CB5DE13C9AA}" type="slidenum">
              <a:rPr lang="ru-RU" altLang="ru-RU" sz="1200" smtClean="0">
                <a:solidFill>
                  <a:schemeClr val="bg1">
                    <a:lumMod val="75000"/>
                  </a:schemeClr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ru-RU" altLang="ru-RU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51418"/>
              </p:ext>
            </p:extLst>
          </p:nvPr>
        </p:nvGraphicFramePr>
        <p:xfrm>
          <a:off x="628648" y="1058533"/>
          <a:ext cx="7831783" cy="234081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015359"/>
                <a:gridCol w="1224137"/>
                <a:gridCol w="1368152"/>
                <a:gridCol w="1224135"/>
              </a:tblGrid>
              <a:tr h="4197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</a:t>
                      </a:r>
                      <a:r>
                        <a:rPr lang="ru-RU" sz="105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 рублей)</a:t>
                      </a:r>
                      <a:endParaRPr lang="ru-RU" sz="1050" b="0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декабря</a:t>
                      </a:r>
                      <a:endParaRPr lang="ru-RU" sz="1050" b="1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 г.</a:t>
                      </a:r>
                      <a:endParaRPr lang="ru-RU" sz="1050" b="1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декабря</a:t>
                      </a:r>
                      <a:endParaRPr lang="ru-RU" sz="1050" b="1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 г.</a:t>
                      </a:r>
                      <a:endParaRPr lang="ru-RU" sz="1050" b="1" i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Изменение, </a:t>
                      </a:r>
                    </a:p>
                    <a:p>
                      <a:pPr algn="r" fontAlgn="ctr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% </a:t>
                      </a:r>
                      <a:endParaRPr lang="ru-RU" sz="105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792F"/>
                    </a:solidFill>
                  </a:tcPr>
                </a:tc>
              </a:tr>
              <a:tr h="174976">
                <a:tc>
                  <a:txBody>
                    <a:bodyPr/>
                    <a:lstStyle/>
                    <a:p>
                      <a:endParaRPr lang="ru-RU" sz="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8402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АКТИВЫ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424 741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359 213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126025">
                <a:tc>
                  <a:txBody>
                    <a:bodyPr/>
                    <a:lstStyle/>
                    <a:p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8402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ОБЯЗАТЕЛЬСТВА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382 930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316 924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6025">
                <a:tc>
                  <a:txBody>
                    <a:bodyPr/>
                    <a:lstStyle/>
                    <a:p>
                      <a:endParaRPr lang="ru-RU" sz="3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8402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ЧИСТЫЕ АКТИВЫ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ПРИНАДЛЕЖАЩИЕ  АКЦИОНЕРАМ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28 089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31 970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126025">
                <a:tc>
                  <a:txBody>
                    <a:bodyPr/>
                    <a:lstStyle/>
                    <a:p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8402">
                <a:tc>
                  <a:txBody>
                    <a:bodyPr/>
                    <a:lstStyle/>
                    <a:p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НЕКОНТРОЛИРУЮЩИХ АКЦИОНЕРОВ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13 722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10 319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6025">
                <a:tc>
                  <a:txBody>
                    <a:bodyPr/>
                    <a:lstStyle/>
                    <a:p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8402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СОВОКУПНЫЙ</a:t>
                      </a:r>
                      <a:r>
                        <a:rPr lang="ru-RU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 / (УБЫТОК) ГРУППЫ ЗА ГОД</a:t>
                      </a:r>
                      <a:endParaRPr lang="ru-RU" sz="105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</a:t>
                      </a:r>
                      <a:r>
                        <a:rPr lang="en-US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583)</a:t>
                      </a:r>
                      <a:endParaRPr lang="ru-RU" sz="105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3 400</a:t>
                      </a:r>
                      <a:endParaRPr lang="ru-RU" sz="105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-235</a:t>
                      </a: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36000" marT="35994" marB="359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sp>
        <p:nvSpPr>
          <p:cNvPr id="13371" name="TextBox 18"/>
          <p:cNvSpPr txBox="1">
            <a:spLocks noChangeArrowheads="1"/>
          </p:cNvSpPr>
          <p:nvPr/>
        </p:nvSpPr>
        <p:spPr bwMode="auto">
          <a:xfrm>
            <a:off x="611560" y="3573016"/>
            <a:ext cx="7859241" cy="8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ts val="132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000" i="1" dirty="0" smtClean="0"/>
              <a:t>201</a:t>
            </a:r>
            <a:r>
              <a:rPr lang="en-US" altLang="ru-RU" sz="1000" i="1" dirty="0" smtClean="0"/>
              <a:t>4</a:t>
            </a:r>
            <a:r>
              <a:rPr lang="ru-RU" altLang="ru-RU" sz="1000" i="1" dirty="0" smtClean="0"/>
              <a:t> – 201</a:t>
            </a:r>
            <a:r>
              <a:rPr lang="en-US" altLang="ru-RU" sz="1000" i="1" dirty="0" smtClean="0"/>
              <a:t>5 </a:t>
            </a:r>
            <a:r>
              <a:rPr lang="ru-RU" altLang="ru-RU" sz="1000" i="1" dirty="0" smtClean="0"/>
              <a:t>гг. характеризовались экономическим спадом в Российской Федерации. На финансовых рынках отсутствовала стабильность, наблюдались частые  и существенные колебания цен, увеличение спредов по торговым операциям.</a:t>
            </a:r>
          </a:p>
          <a:p>
            <a:pPr algn="just">
              <a:lnSpc>
                <a:spcPts val="132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000" i="1" dirty="0" smtClean="0"/>
              <a:t>В условиях неблагоприятной конъюнктуры Группе ПАО «ОКС» удалось увеличить размер активов за 2015 год на 65 528 млн рублей или 18 %, при этом рост обязательств сопоставим с ростом активов и составляет 66 006 млн рублей или 21 %.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ru-RU" altLang="ru-RU" sz="1000" i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838896055"/>
              </p:ext>
            </p:extLst>
          </p:nvPr>
        </p:nvGraphicFramePr>
        <p:xfrm>
          <a:off x="5021357" y="3265087"/>
          <a:ext cx="3888432" cy="340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535444952"/>
              </p:ext>
            </p:extLst>
          </p:nvPr>
        </p:nvGraphicFramePr>
        <p:xfrm>
          <a:off x="594938" y="3337383"/>
          <a:ext cx="3888432" cy="336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41543" y="458460"/>
            <a:ext cx="8104699" cy="50405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ДИНАМИКА И СТРУКТУРА АКТИВОВ</a:t>
            </a:r>
            <a:r>
              <a:rPr lang="ru-RU" altLang="ru-RU" sz="1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732AD845-BDF4-42E4-8CFD-0CB5DE13C9AA}" type="slidenum">
              <a:rPr lang="ru-RU" altLang="ru-RU" sz="1200" smtClean="0">
                <a:solidFill>
                  <a:schemeClr val="bg1">
                    <a:lumMod val="75000"/>
                  </a:schemeClr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ru-RU" altLang="ru-RU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782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36526"/>
              </p:ext>
            </p:extLst>
          </p:nvPr>
        </p:nvGraphicFramePr>
        <p:xfrm>
          <a:off x="497617" y="915544"/>
          <a:ext cx="8034824" cy="2369441"/>
        </p:xfrm>
        <a:graphic>
          <a:graphicData uri="http://schemas.openxmlformats.org/drawingml/2006/table">
            <a:tbl>
              <a:tblPr firstRow="1" firstCol="1" lastRow="1" lastCol="1" bandRow="1"/>
              <a:tblGrid>
                <a:gridCol w="3752721"/>
                <a:gridCol w="1070526"/>
                <a:gridCol w="1070526"/>
                <a:gridCol w="1070526"/>
                <a:gridCol w="1070525"/>
              </a:tblGrid>
              <a:tr h="450679">
                <a:tc>
                  <a:txBody>
                    <a:bodyPr/>
                    <a:lstStyle/>
                    <a:p>
                      <a:pPr marL="3175" marR="0" indent="-7175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(в</a:t>
                      </a:r>
                      <a:r>
                        <a:rPr lang="ru-RU" sz="105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 рублей)</a:t>
                      </a:r>
                      <a:endParaRPr lang="ru-RU" sz="105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2015 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2014 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Изменение,</a:t>
                      </a:r>
                    </a:p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 млн рублей </a:t>
                      </a:r>
                      <a:endParaRPr lang="ru-RU" sz="105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87313" algn="r" defTabSz="98742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</a:t>
                      </a:r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%</a:t>
                      </a:r>
                      <a:endParaRPr lang="ru-RU" sz="105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  <a:tr h="1362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01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Кредиты и авансы клиентам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245 882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220 775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Денежные средства и их эквиваленты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активы, заложенные по договорам «репо»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28 229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36 027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(7 798)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1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Вложения в ценные бумаги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27 155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14 923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12 232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530">
                <a:tc>
                  <a:txBody>
                    <a:bodyPr/>
                    <a:lstStyle/>
                    <a:p>
                      <a:pPr marL="0" algn="l" defTabSz="782818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Инвестиционная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недвижимость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12 748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8 942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530">
                <a:tc>
                  <a:txBody>
                    <a:bodyPr/>
                    <a:lstStyle/>
                    <a:p>
                      <a:pPr marL="0" algn="l" defTabSz="782818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Основные средства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11 645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530">
                <a:tc>
                  <a:txBody>
                    <a:bodyPr/>
                    <a:lstStyle/>
                    <a:p>
                      <a:pPr marL="0" algn="l" defTabSz="782818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Средства в кредитных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организациях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8 748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10 904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(2 156)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530">
                <a:tc>
                  <a:txBody>
                    <a:bodyPr/>
                    <a:lstStyle/>
                    <a:p>
                      <a:pPr marL="0" algn="l" defTabSz="782818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Прочие активы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33 990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23 124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10 866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008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 активы</a:t>
                      </a:r>
                      <a:endParaRPr lang="ru-RU" sz="105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424 741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71755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r>
                        <a:rPr lang="ru-RU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r>
                        <a:rPr lang="ru-RU" sz="1050" b="1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528</a:t>
                      </a:r>
                      <a:endParaRPr lang="ru-RU" sz="105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ru-RU" sz="105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70098" y="3375952"/>
            <a:ext cx="2160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декабря 2015 года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8474" y="3375952"/>
            <a:ext cx="2160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декабря 2014 года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5400000">
            <a:off x="4391128" y="2668175"/>
            <a:ext cx="327075" cy="2233290"/>
          </a:xfrm>
          <a:prstGeom prst="curvedRight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8300" y="3477043"/>
            <a:ext cx="6480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925" y="326321"/>
            <a:ext cx="7886700" cy="4858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ВЛОЖЕНИЯ В ЦЕННЫЕ БУМАГИ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51C8-53CF-495A-B8FC-B905EFCE277E}" type="slidenum">
              <a:rPr lang="ru-RU" sz="12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sz="1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64717"/>
              </p:ext>
            </p:extLst>
          </p:nvPr>
        </p:nvGraphicFramePr>
        <p:xfrm>
          <a:off x="725484" y="1047594"/>
          <a:ext cx="7975419" cy="1517309"/>
        </p:xfrm>
        <a:graphic>
          <a:graphicData uri="http://schemas.openxmlformats.org/drawingml/2006/table">
            <a:tbl>
              <a:tblPr firstRow="1" firstCol="1" lastRow="1" lastCol="1" bandRow="1"/>
              <a:tblGrid>
                <a:gridCol w="3990532"/>
                <a:gridCol w="1006555"/>
                <a:gridCol w="992777"/>
                <a:gridCol w="1001486"/>
                <a:gridCol w="984069"/>
              </a:tblGrid>
              <a:tr h="455526">
                <a:tc>
                  <a:txBody>
                    <a:bodyPr/>
                    <a:lstStyle/>
                    <a:p>
                      <a:pPr marL="3175" marR="0" indent="-7175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(в</a:t>
                      </a:r>
                      <a:r>
                        <a:rPr lang="ru-RU" sz="105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 рублей)</a:t>
                      </a:r>
                      <a:endParaRPr lang="ru-RU" sz="105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2015 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2014 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Изменение,</a:t>
                      </a:r>
                    </a:p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млн рублей</a:t>
                      </a:r>
                      <a:endParaRPr lang="ru-RU" sz="105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</a:t>
                      </a:r>
                      <a:r>
                        <a:rPr lang="en-GB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%</a:t>
                      </a:r>
                      <a:endParaRPr lang="ru-RU" sz="105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  <a:tr h="1449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292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активы, оцениваемые по справедливой стоимости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1 734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92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активы, удерживаемые до погашения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1 456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92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активы, имеющиеся в наличии для продажи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17 854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8 116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9 738  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9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 </a:t>
                      </a:r>
                      <a:r>
                        <a:rPr lang="ru-RU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вложений в ценные бумаги</a:t>
                      </a:r>
                      <a:endParaRPr lang="ru-RU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27 155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14 923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12 232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9844" y="4941168"/>
            <a:ext cx="7886700" cy="75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Выгнутая влево стрелка 11"/>
          <p:cNvSpPr/>
          <p:nvPr/>
        </p:nvSpPr>
        <p:spPr>
          <a:xfrm rot="5400000">
            <a:off x="4393737" y="1846920"/>
            <a:ext cx="327075" cy="2233290"/>
          </a:xfrm>
          <a:prstGeom prst="curvedRight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9384" y="2646138"/>
            <a:ext cx="6957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+82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375411"/>
              </p:ext>
            </p:extLst>
          </p:nvPr>
        </p:nvGraphicFramePr>
        <p:xfrm>
          <a:off x="-19527" y="2953915"/>
          <a:ext cx="4572000" cy="340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649704"/>
              </p:ext>
            </p:extLst>
          </p:nvPr>
        </p:nvGraphicFramePr>
        <p:xfrm>
          <a:off x="4355976" y="2953915"/>
          <a:ext cx="4680520" cy="340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15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425"/>
            <a:ext cx="8229600" cy="5040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ИНВЕСТИЦИОННАЯ НЕДВИЖИМОСТЬ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51C8-53CF-495A-B8FC-B905EFCE277E}" type="slidenum">
              <a:rPr lang="ru-RU"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1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97792"/>
              </p:ext>
            </p:extLst>
          </p:nvPr>
        </p:nvGraphicFramePr>
        <p:xfrm>
          <a:off x="644343" y="1046413"/>
          <a:ext cx="4143681" cy="2974275"/>
        </p:xfrm>
        <a:graphic>
          <a:graphicData uri="http://schemas.openxmlformats.org/drawingml/2006/table">
            <a:tbl>
              <a:tblPr firstRow="1" firstCol="1" lastRow="1" lastCol="1" bandRow="1"/>
              <a:tblGrid>
                <a:gridCol w="1128173"/>
                <a:gridCol w="717978"/>
                <a:gridCol w="713354"/>
                <a:gridCol w="792088"/>
                <a:gridCol w="792088"/>
              </a:tblGrid>
              <a:tr h="706311">
                <a:tc>
                  <a:txBody>
                    <a:bodyPr/>
                    <a:lstStyle/>
                    <a:p>
                      <a:pPr marL="3175" marR="0" indent="-7175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0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 рублей)</a:t>
                      </a:r>
                      <a:endParaRPr lang="ru-RU" sz="1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2015 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2014 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Изменение,</a:t>
                      </a:r>
                    </a:p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млн рублей</a:t>
                      </a:r>
                      <a:endParaRPr lang="ru-RU" sz="10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Изменение, в</a:t>
                      </a:r>
                      <a:r>
                        <a:rPr lang="ru-RU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%</a:t>
                      </a:r>
                      <a:endParaRPr lang="ru-RU" sz="10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  <a:tr h="12746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9455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Нежилые здания (офисная и торговая недвижимость)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71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Земельные участки в собственности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482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780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 </a:t>
                      </a: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инвестиционная недвижимость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12 748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8 942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806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278253"/>
              </p:ext>
            </p:extLst>
          </p:nvPr>
        </p:nvGraphicFramePr>
        <p:xfrm>
          <a:off x="4885467" y="1046413"/>
          <a:ext cx="3653537" cy="297427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088232"/>
                <a:gridCol w="787805"/>
                <a:gridCol w="777500"/>
              </a:tblGrid>
              <a:tr h="648000">
                <a:tc>
                  <a:txBody>
                    <a:bodyPr/>
                    <a:lstStyle/>
                    <a:p>
                      <a:pPr marL="3175" marR="0" indent="-7175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(в млн рублей)</a:t>
                      </a:r>
                      <a:endParaRPr lang="ru-RU" sz="1000" b="1" i="1" u="none" strike="noStrike" kern="1200" baseline="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декабря 2015 г.</a:t>
                      </a:r>
                      <a:endParaRPr lang="ru-RU" sz="1000" b="1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декабря 2014 г.</a:t>
                      </a:r>
                      <a:endParaRPr lang="ru-RU" sz="1000" b="1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  <a:tr h="1152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200" b="0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00" b="0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Балансовая стоимость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инвестиционной</a:t>
                      </a:r>
                      <a:r>
                        <a:rPr lang="ru-RU" sz="10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недвижимости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8 942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8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 объединении банков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8 299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Выбытия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(164)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(97)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Амортизационные отчисления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(29)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(23)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 при выбытии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Обесценение инвестиционной недвижимости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(864)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(191)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Балансовая 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инвестиционной недвижимости 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31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12 748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8 942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52304" y="4181353"/>
            <a:ext cx="7886700" cy="75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just">
              <a:lnSpc>
                <a:spcPts val="1320"/>
              </a:lnSpc>
            </a:pPr>
            <a:r>
              <a:rPr lang="ru-RU" altLang="ru-RU" sz="10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</a:t>
            </a:r>
            <a:r>
              <a:rPr lang="ru-RU" altLang="ru-RU" sz="10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</a:t>
            </a:r>
            <a:r>
              <a:rPr lang="ru-RU" altLang="ru-RU" sz="10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инвестиционной недвижимости в 2015 году составил </a:t>
            </a:r>
            <a:r>
              <a:rPr lang="ru-RU" altLang="ru-RU" sz="10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altLang="ru-RU" sz="10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806 млн </a:t>
            </a:r>
            <a:r>
              <a:rPr lang="ru-RU" altLang="ru-RU" sz="10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в основном за счёт </a:t>
            </a:r>
            <a:r>
              <a:rPr lang="ru-RU" altLang="ru-RU" sz="10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приобретения новой инвестиционной недвижимости. </a:t>
            </a:r>
          </a:p>
          <a:p>
            <a:pPr algn="just">
              <a:lnSpc>
                <a:spcPts val="1320"/>
              </a:lnSpc>
            </a:pPr>
            <a:r>
              <a:rPr lang="ru-RU" altLang="ru-RU" sz="10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 поступлений по инвестиционной недвижимости (4 878 млн рублей) входят приобретенные Абсолют Банком в 2015 году нежилые здания на сумму 4 363 млн рублей.</a:t>
            </a:r>
            <a:endParaRPr lang="ru-RU" altLang="ru-RU" sz="10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4395" y="260359"/>
            <a:ext cx="8229600" cy="697764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ДИНАМИКА И СТРУКТУРА ОБЯЗАТЕЛЬСТВ</a:t>
            </a: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732AD845-BDF4-42E4-8CFD-0CB5DE13C9AA}" type="slidenum">
              <a:rPr lang="ru-RU" altLang="ru-RU" sz="1200" smtClean="0">
                <a:solidFill>
                  <a:schemeClr val="bg1">
                    <a:lumMod val="75000"/>
                  </a:schemeClr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ru-RU" altLang="ru-RU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Выгнутая влево стрелка 8"/>
          <p:cNvSpPr>
            <a:spLocks noChangeAspect="1"/>
          </p:cNvSpPr>
          <p:nvPr/>
        </p:nvSpPr>
        <p:spPr>
          <a:xfrm rot="5400000">
            <a:off x="4455657" y="2129751"/>
            <a:ext cx="327075" cy="2232000"/>
          </a:xfrm>
          <a:prstGeom prst="curvedRight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t" anchorCtr="1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4301854" y="2882593"/>
            <a:ext cx="634679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100" b="1" dirty="0" smtClean="0">
                <a:solidFill>
                  <a:srgbClr val="C00000"/>
                </a:solidFill>
              </a:rPr>
              <a:t>+</a:t>
            </a:r>
            <a:r>
              <a:rPr lang="en-US" altLang="ru-RU" sz="1400" b="1" dirty="0" smtClean="0">
                <a:solidFill>
                  <a:srgbClr val="C00000"/>
                </a:solidFill>
              </a:rPr>
              <a:t>21</a:t>
            </a:r>
            <a:r>
              <a:rPr lang="ru-RU" altLang="ru-RU" sz="1100" b="1" dirty="0" smtClean="0">
                <a:solidFill>
                  <a:srgbClr val="C00000"/>
                </a:solidFill>
              </a:rPr>
              <a:t>%</a:t>
            </a:r>
            <a:endParaRPr lang="ru-RU" altLang="ru-RU" sz="11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40744"/>
              </p:ext>
            </p:extLst>
          </p:nvPr>
        </p:nvGraphicFramePr>
        <p:xfrm>
          <a:off x="494731" y="1060000"/>
          <a:ext cx="8154537" cy="1660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015"/>
                <a:gridCol w="1092881"/>
                <a:gridCol w="1008112"/>
                <a:gridCol w="1243416"/>
                <a:gridCol w="924113"/>
              </a:tblGrid>
              <a:tr h="339770">
                <a:tc>
                  <a:txBody>
                    <a:bodyPr/>
                    <a:lstStyle/>
                    <a:p>
                      <a:pPr marL="3175" marR="0" indent="-7175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(в</a:t>
                      </a:r>
                      <a:r>
                        <a:rPr lang="ru-RU" sz="10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 рублей)</a:t>
                      </a:r>
                      <a:endParaRPr lang="ru-RU" sz="1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2015 г.</a:t>
                      </a: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2014 г.</a:t>
                      </a: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 </a:t>
                      </a: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</a:t>
                      </a:r>
                    </a:p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млн рублей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</a:t>
                      </a:r>
                      <a:r>
                        <a:rPr lang="en-GB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%</a:t>
                      </a:r>
                      <a:endParaRPr lang="ru-RU" sz="10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</a:tr>
              <a:tr h="160643">
                <a:tc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</a:tr>
              <a:tr h="80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 клиентов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170 585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132 879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 других банков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115 194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93 997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21 197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80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Выпущенные долговые ценные бумаги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68 239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67 867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обязательства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17 889  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6 761  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11 128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3124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Обязательства по пенсионной деятельности и страховые</a:t>
                      </a:r>
                      <a:r>
                        <a:rPr lang="ru-RU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резервы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11 023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15 420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(4 397)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обязательства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382 930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316 924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66 006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ctr"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662021"/>
              </p:ext>
            </p:extLst>
          </p:nvPr>
        </p:nvGraphicFramePr>
        <p:xfrm>
          <a:off x="-252536" y="3299968"/>
          <a:ext cx="5459423" cy="322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259550"/>
              </p:ext>
            </p:extLst>
          </p:nvPr>
        </p:nvGraphicFramePr>
        <p:xfrm>
          <a:off x="4270934" y="3301408"/>
          <a:ext cx="4953000" cy="322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53478" y="2823399"/>
            <a:ext cx="2160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декабря 2015 года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7508" y="2823399"/>
            <a:ext cx="2160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декабря 201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26157" y="132586"/>
            <a:ext cx="8229600" cy="66305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КРЕДИТЫ</a:t>
            </a:r>
            <a:r>
              <a:rPr lang="en-US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 АВАНСЫ КЛИЕНТАМ </a:t>
            </a:r>
            <a:b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 ВЫЧЕТОМ РЕЗЕРВА ПОД ОБЕСЦЕНЕНИЕ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732AD845-BDF4-42E4-8CFD-0CB5DE13C9AA}" type="slidenum">
              <a:rPr lang="ru-RU" altLang="ru-RU" sz="1200" smtClean="0">
                <a:solidFill>
                  <a:schemeClr val="bg1">
                    <a:lumMod val="75000"/>
                  </a:schemeClr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ru-RU" altLang="ru-RU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43026"/>
              </p:ext>
            </p:extLst>
          </p:nvPr>
        </p:nvGraphicFramePr>
        <p:xfrm>
          <a:off x="500166" y="860205"/>
          <a:ext cx="8136447" cy="2732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3802"/>
                <a:gridCol w="1080120"/>
                <a:gridCol w="1080120"/>
                <a:gridCol w="1080120"/>
                <a:gridCol w="1112285"/>
              </a:tblGrid>
              <a:tr h="336547">
                <a:tc>
                  <a:txBody>
                    <a:bodyPr/>
                    <a:lstStyle/>
                    <a:p>
                      <a:pPr marL="3175" marR="0" indent="-7175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(в</a:t>
                      </a:r>
                      <a:r>
                        <a:rPr lang="ru-RU" sz="10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 рублей)</a:t>
                      </a:r>
                      <a:endParaRPr lang="ru-RU" sz="1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2015 г.</a:t>
                      </a: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декабря 2014 г.</a:t>
                      </a: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Изменение,</a:t>
                      </a:r>
                    </a:p>
                    <a:p>
                      <a:pPr marL="3175" marR="0" indent="-71755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млн рублей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indent="87313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Изменение</a:t>
                      </a:r>
                      <a:r>
                        <a:rPr lang="en-GB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%</a:t>
                      </a:r>
                      <a:endParaRPr lang="ru-RU" sz="10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2B792F"/>
                    </a:solidFill>
                  </a:tcPr>
                </a:tc>
              </a:tr>
              <a:tr h="120518"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FFC000"/>
                    </a:solidFill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Кредиты юридическим лицам: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Корпоративные кредиты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93</a:t>
                      </a:r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80 645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13 249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Дебиторская задолженность по финансовой аренде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86 442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77 138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6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Торговое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  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5 233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1 921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юридическим лицам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Кредиты предприятиям малого и среднего бизнеса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«МСБ»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809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Кредиты физическим лицам: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6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Ипотечные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55 754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49 273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6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Автокредиты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2 905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1 568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-54%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Кредиты наличными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1 262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Кредиты предприятиям малого и среднего бизнеса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«МСБ»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920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Кредитные карты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267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физическим лицам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noFill/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кредитов и авансов клиентам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245</a:t>
                      </a:r>
                      <a:r>
                        <a:rPr lang="en-US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882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220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775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25 107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4" marR="8864" marT="8864" marB="0" anchor="b"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071403"/>
              </p:ext>
            </p:extLst>
          </p:nvPr>
        </p:nvGraphicFramePr>
        <p:xfrm>
          <a:off x="271156" y="3870000"/>
          <a:ext cx="4320000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285334"/>
              </p:ext>
            </p:extLst>
          </p:nvPr>
        </p:nvGraphicFramePr>
        <p:xfrm>
          <a:off x="4640477" y="3827352"/>
          <a:ext cx="4320480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Выгнутая влево стрелка 12"/>
          <p:cNvSpPr/>
          <p:nvPr/>
        </p:nvSpPr>
        <p:spPr>
          <a:xfrm rot="5400000">
            <a:off x="4452519" y="2828507"/>
            <a:ext cx="327075" cy="2233290"/>
          </a:xfrm>
          <a:prstGeom prst="curvedRightArrow">
            <a:avLst/>
          </a:prstGeom>
          <a:solidFill>
            <a:srgbClr val="235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4341418" y="3630852"/>
            <a:ext cx="549275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70000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ru-RU" altLang="ru-RU" sz="1100" b="1" dirty="0" smtClean="0">
                <a:solidFill>
                  <a:srgbClr val="C00000"/>
                </a:solidFill>
              </a:rPr>
              <a:t>+</a:t>
            </a:r>
            <a:r>
              <a:rPr lang="ru-RU" altLang="ru-RU" sz="1100" b="1" dirty="0">
                <a:solidFill>
                  <a:srgbClr val="C00000"/>
                </a:solidFill>
              </a:rPr>
              <a:t>1</a:t>
            </a:r>
            <a:r>
              <a:rPr lang="en-US" altLang="ru-RU" sz="1100" b="1" dirty="0" smtClean="0">
                <a:solidFill>
                  <a:srgbClr val="C00000"/>
                </a:solidFill>
              </a:rPr>
              <a:t>1</a:t>
            </a:r>
            <a:r>
              <a:rPr lang="ru-RU" altLang="ru-RU" sz="1100" b="1" dirty="0" smtClean="0">
                <a:solidFill>
                  <a:srgbClr val="C00000"/>
                </a:solidFill>
              </a:rPr>
              <a:t>%</a:t>
            </a:r>
            <a:endParaRPr lang="ru-RU" altLang="ru-RU" sz="11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4204" y="3600132"/>
            <a:ext cx="2160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декабря 2015 года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6807" y="3600131"/>
            <a:ext cx="2160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декабря 2014 года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2057</Words>
  <Application>Microsoft Office PowerPoint</Application>
  <PresentationFormat>Экран (4:3)</PresentationFormat>
  <Paragraphs>667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Тема Office</vt:lpstr>
      <vt:lpstr>РЕЗУЛЬТАТЫ ГРУППЫ ПАО «ОКС»  В СООТВЕТСТВИИ С МСФО ЗА 2015 ГОД</vt:lpstr>
      <vt:lpstr>ГРУППА  ПАО «ОКС»</vt:lpstr>
      <vt:lpstr>    ФИНАНСОВАЯ УСТОЙЧИВОСТЬ ГРУППЫ ПАО «ОКС»</vt:lpstr>
      <vt:lpstr>ОСНОВНЫЕ ИТОГИ ДЕЯТЕЛЬНОСТИ ЗА 2015 ГОД</vt:lpstr>
      <vt:lpstr>ДИНАМИКА И СТРУКТУРА АКТИВОВ </vt:lpstr>
      <vt:lpstr>ВЛОЖЕНИЯ В ЦЕННЫЕ БУМАГИ</vt:lpstr>
      <vt:lpstr>ИНВЕСТИЦИОННАЯ НЕДВИЖИМОСТЬ</vt:lpstr>
      <vt:lpstr>ДИНАМИКА И СТРУКТУРА ОБЯЗАТЕЛЬСТВ</vt:lpstr>
      <vt:lpstr>КРЕДИТЫ И АВАНСЫ КЛИЕНТАМ  ЗА ВЫЧЕТОМ РЕЗЕРВА ПОД ОБЕСЦЕНЕНИЕ</vt:lpstr>
      <vt:lpstr>КОНСОЛИДИРОВАННЫЙ ОТЧЕТ О СОВОКУПНОМ ДОХОДЕ ГРУППЫ</vt:lpstr>
      <vt:lpstr>АДМИНИСТРАТИВНЫЕ И ПРОЧИЕ РАСХОДЫ</vt:lpstr>
      <vt:lpstr>СЕГМЕНТНЫЙ АНАЛИЗ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Геннадьевич Косырев</dc:creator>
  <cp:lastModifiedBy>Обшиев Алексей Церенович</cp:lastModifiedBy>
  <cp:revision>267</cp:revision>
  <cp:lastPrinted>2016-05-30T14:34:30Z</cp:lastPrinted>
  <dcterms:created xsi:type="dcterms:W3CDTF">2014-12-16T12:26:36Z</dcterms:created>
  <dcterms:modified xsi:type="dcterms:W3CDTF">2016-07-07T06:02:08Z</dcterms:modified>
</cp:coreProperties>
</file>